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5" r:id="rId1"/>
  </p:sldMasterIdLst>
  <p:notesMasterIdLst>
    <p:notesMasterId r:id="rId45"/>
  </p:notesMasterIdLst>
  <p:handoutMasterIdLst>
    <p:handoutMasterId r:id="rId46"/>
  </p:handoutMasterIdLst>
  <p:sldIdLst>
    <p:sldId id="256" r:id="rId2"/>
    <p:sldId id="287" r:id="rId3"/>
    <p:sldId id="258" r:id="rId4"/>
    <p:sldId id="315" r:id="rId5"/>
    <p:sldId id="309" r:id="rId6"/>
    <p:sldId id="329" r:id="rId7"/>
    <p:sldId id="310" r:id="rId8"/>
    <p:sldId id="262" r:id="rId9"/>
    <p:sldId id="311" r:id="rId10"/>
    <p:sldId id="316" r:id="rId11"/>
    <p:sldId id="312" r:id="rId12"/>
    <p:sldId id="266" r:id="rId13"/>
    <p:sldId id="317" r:id="rId14"/>
    <p:sldId id="278" r:id="rId15"/>
    <p:sldId id="313" r:id="rId16"/>
    <p:sldId id="319" r:id="rId17"/>
    <p:sldId id="321" r:id="rId18"/>
    <p:sldId id="277" r:id="rId19"/>
    <p:sldId id="267" r:id="rId20"/>
    <p:sldId id="291" r:id="rId21"/>
    <p:sldId id="292" r:id="rId22"/>
    <p:sldId id="293" r:id="rId23"/>
    <p:sldId id="288" r:id="rId24"/>
    <p:sldId id="289" r:id="rId25"/>
    <p:sldId id="322" r:id="rId26"/>
    <p:sldId id="299" r:id="rId27"/>
    <p:sldId id="303" r:id="rId28"/>
    <p:sldId id="304" r:id="rId29"/>
    <p:sldId id="323" r:id="rId30"/>
    <p:sldId id="324" r:id="rId31"/>
    <p:sldId id="270" r:id="rId32"/>
    <p:sldId id="280" r:id="rId33"/>
    <p:sldId id="281" r:id="rId34"/>
    <p:sldId id="282" r:id="rId35"/>
    <p:sldId id="325" r:id="rId36"/>
    <p:sldId id="326" r:id="rId37"/>
    <p:sldId id="327" r:id="rId38"/>
    <p:sldId id="328" r:id="rId39"/>
    <p:sldId id="271" r:id="rId40"/>
    <p:sldId id="283" r:id="rId41"/>
    <p:sldId id="276" r:id="rId42"/>
    <p:sldId id="330" r:id="rId43"/>
    <p:sldId id="331" r:id="rId44"/>
  </p:sldIdLst>
  <p:sldSz cx="9144000" cy="6858000" type="screen4x3"/>
  <p:notesSz cx="7315200" cy="9601200"/>
  <p:custDataLst>
    <p:tags r:id="rId4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76" autoAdjust="0"/>
    <p:restoredTop sz="87814" autoAdjust="0"/>
  </p:normalViewPr>
  <p:slideViewPr>
    <p:cSldViewPr snapToGrid="0">
      <p:cViewPr>
        <p:scale>
          <a:sx n="90" d="100"/>
          <a:sy n="90" d="100"/>
        </p:scale>
        <p:origin x="1512" y="3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2" d="100"/>
          <a:sy n="102" d="100"/>
        </p:scale>
        <p:origin x="-2466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gs" Target="tags/tag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2AD3AE7-8872-47F3-9052-484EA069D4A6}" type="doc">
      <dgm:prSet loTypeId="urn:microsoft.com/office/officeart/2005/8/layout/bProcess3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6A7291BD-D8FA-4BA7-8AC9-2DD05CBFA885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July: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LRPAC Recommendation</a:t>
          </a:r>
          <a:endParaRPr lang="en-US" dirty="0">
            <a:latin typeface="Franklin Gothic Book" panose="020B0503020102020204" pitchFamily="34" charset="0"/>
          </a:endParaRPr>
        </a:p>
      </dgm:t>
    </dgm:pt>
    <dgm:pt modelId="{7BE73446-D11C-4312-97DA-D856F5C3D45B}" type="parTrans" cxnId="{BE06AB53-6DE8-4FDA-A5BF-BBB823BD25C3}">
      <dgm:prSet/>
      <dgm:spPr/>
      <dgm:t>
        <a:bodyPr/>
        <a:lstStyle/>
        <a:p>
          <a:endParaRPr lang="en-US"/>
        </a:p>
      </dgm:t>
    </dgm:pt>
    <dgm:pt modelId="{075BCDF8-6633-4565-8270-A27B73DE5700}" type="sibTrans" cxnId="{BE06AB53-6DE8-4FDA-A5BF-BBB823BD25C3}">
      <dgm:prSet/>
      <dgm:spPr/>
      <dgm:t>
        <a:bodyPr/>
        <a:lstStyle/>
        <a:p>
          <a:endParaRPr lang="en-US"/>
        </a:p>
      </dgm:t>
    </dgm:pt>
    <dgm:pt modelId="{8745FE13-5820-486A-B841-A45B4BCFD3BE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August: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Staff Presentation &amp; School Board Approval</a:t>
          </a:r>
          <a:endParaRPr lang="en-US" dirty="0">
            <a:latin typeface="Franklin Gothic Book" panose="020B0503020102020204" pitchFamily="34" charset="0"/>
          </a:endParaRPr>
        </a:p>
      </dgm:t>
    </dgm:pt>
    <dgm:pt modelId="{36C954D4-70E8-4BE3-B5D0-E62DD8AAAB0B}" type="parTrans" cxnId="{7CBA0A52-F990-43B0-B88A-E7EBB1DB9AEA}">
      <dgm:prSet/>
      <dgm:spPr/>
      <dgm:t>
        <a:bodyPr/>
        <a:lstStyle/>
        <a:p>
          <a:endParaRPr lang="en-US"/>
        </a:p>
      </dgm:t>
    </dgm:pt>
    <dgm:pt modelId="{F0FE74CD-33A6-4FC5-AE66-ADFBDB28FC97}" type="sibTrans" cxnId="{7CBA0A52-F990-43B0-B88A-E7EBB1DB9AEA}">
      <dgm:prSet/>
      <dgm:spPr/>
      <dgm:t>
        <a:bodyPr/>
        <a:lstStyle/>
        <a:p>
          <a:endParaRPr lang="en-US"/>
        </a:p>
      </dgm:t>
    </dgm:pt>
    <dgm:pt modelId="{9C117340-58C1-4E48-A8FD-137141774CF8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September: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OMB + OFD Review Submission</a:t>
          </a:r>
          <a:endParaRPr lang="en-US" dirty="0">
            <a:latin typeface="Franklin Gothic Book" panose="020B0503020102020204" pitchFamily="34" charset="0"/>
          </a:endParaRPr>
        </a:p>
      </dgm:t>
    </dgm:pt>
    <dgm:pt modelId="{16171471-A845-4BB9-98AB-C451D0380C06}" type="parTrans" cxnId="{64F46169-84B9-497E-9EF9-54F98B8E4C9C}">
      <dgm:prSet/>
      <dgm:spPr/>
      <dgm:t>
        <a:bodyPr/>
        <a:lstStyle/>
        <a:p>
          <a:endParaRPr lang="en-US"/>
        </a:p>
      </dgm:t>
    </dgm:pt>
    <dgm:pt modelId="{B6A9EBF0-7BDE-4D28-BA41-41DCD91BA4DC}" type="sibTrans" cxnId="{64F46169-84B9-497E-9EF9-54F98B8E4C9C}">
      <dgm:prSet/>
      <dgm:spPr/>
      <dgm:t>
        <a:bodyPr/>
        <a:lstStyle/>
        <a:p>
          <a:endParaRPr lang="en-US"/>
        </a:p>
      </dgm:t>
    </dgm:pt>
    <dgm:pt modelId="{3816B607-CCEE-4C26-9928-F66BCAAD9C6B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October: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Technical Review Committee rank projects &amp; Financial Review Committee meets</a:t>
          </a:r>
          <a:endParaRPr lang="en-US" dirty="0">
            <a:latin typeface="Franklin Gothic Book" panose="020B0503020102020204" pitchFamily="34" charset="0"/>
          </a:endParaRPr>
        </a:p>
      </dgm:t>
    </dgm:pt>
    <dgm:pt modelId="{8420B7AC-99FB-4900-9FC4-73FBF5B1355A}" type="parTrans" cxnId="{DE65E64E-84B3-4109-8DFC-03ACDBA643FD}">
      <dgm:prSet/>
      <dgm:spPr/>
      <dgm:t>
        <a:bodyPr/>
        <a:lstStyle/>
        <a:p>
          <a:endParaRPr lang="en-US"/>
        </a:p>
      </dgm:t>
    </dgm:pt>
    <dgm:pt modelId="{E6B08E53-3DD2-4D37-873B-88FA2FD27506}" type="sibTrans" cxnId="{DE65E64E-84B3-4109-8DFC-03ACDBA643FD}">
      <dgm:prSet/>
      <dgm:spPr/>
      <dgm:t>
        <a:bodyPr/>
        <a:lstStyle/>
        <a:p>
          <a:endParaRPr lang="en-US"/>
        </a:p>
      </dgm:t>
    </dgm:pt>
    <dgm:pt modelId="{15888347-3347-4D41-BDC5-EB9400BC01BF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November: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Oversight  Committee reviews TRC’s recommendation</a:t>
          </a:r>
          <a:endParaRPr lang="en-US" dirty="0">
            <a:latin typeface="Franklin Gothic Book" panose="020B0503020102020204" pitchFamily="34" charset="0"/>
          </a:endParaRPr>
        </a:p>
      </dgm:t>
    </dgm:pt>
    <dgm:pt modelId="{C98508BA-4046-46B0-8283-D370EF35CD57}" type="parTrans" cxnId="{5ED53E0B-1228-4B58-BCAA-76256F0C2E11}">
      <dgm:prSet/>
      <dgm:spPr/>
      <dgm:t>
        <a:bodyPr/>
        <a:lstStyle/>
        <a:p>
          <a:endParaRPr lang="en-US"/>
        </a:p>
      </dgm:t>
    </dgm:pt>
    <dgm:pt modelId="{EDA92465-034A-4A9A-AFEC-7F697B553FFB}" type="sibTrans" cxnId="{5ED53E0B-1228-4B58-BCAA-76256F0C2E11}">
      <dgm:prSet/>
      <dgm:spPr/>
      <dgm:t>
        <a:bodyPr/>
        <a:lstStyle/>
        <a:p>
          <a:endParaRPr lang="en-US"/>
        </a:p>
      </dgm:t>
    </dgm:pt>
    <dgm:pt modelId="{21D0B0D7-96B7-4BA6-B468-ABB60827D4AD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December: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Joint Board Meeting to review recommendations</a:t>
          </a:r>
        </a:p>
      </dgm:t>
    </dgm:pt>
    <dgm:pt modelId="{24D01638-7C65-49B3-B7D0-BD8A2CEDC137}" type="parTrans" cxnId="{F84CADB4-3901-4CDC-BD5F-A8709EE230F5}">
      <dgm:prSet/>
      <dgm:spPr/>
      <dgm:t>
        <a:bodyPr/>
        <a:lstStyle/>
        <a:p>
          <a:endParaRPr lang="en-US"/>
        </a:p>
      </dgm:t>
    </dgm:pt>
    <dgm:pt modelId="{B3C80865-85C7-45AC-A993-F8DB47915949}" type="sibTrans" cxnId="{F84CADB4-3901-4CDC-BD5F-A8709EE230F5}">
      <dgm:prSet/>
      <dgm:spPr/>
      <dgm:t>
        <a:bodyPr/>
        <a:lstStyle/>
        <a:p>
          <a:endParaRPr lang="en-US"/>
        </a:p>
      </dgm:t>
    </dgm:pt>
    <dgm:pt modelId="{7E9CC907-C64D-424B-9D06-AC7B549A9652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February: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County Executive submits final document to BOS</a:t>
          </a:r>
          <a:endParaRPr lang="en-US" dirty="0">
            <a:latin typeface="Franklin Gothic Book" panose="020B0503020102020204" pitchFamily="34" charset="0"/>
          </a:endParaRPr>
        </a:p>
      </dgm:t>
    </dgm:pt>
    <dgm:pt modelId="{968D7606-9BC3-4E5B-A2C1-F4361DCDA4C2}" type="parTrans" cxnId="{1A379A1A-9B6B-4279-B6F6-6D54D70831F0}">
      <dgm:prSet/>
      <dgm:spPr/>
      <dgm:t>
        <a:bodyPr/>
        <a:lstStyle/>
        <a:p>
          <a:endParaRPr lang="en-US"/>
        </a:p>
      </dgm:t>
    </dgm:pt>
    <dgm:pt modelId="{158C6B82-E300-4C85-9159-725C16B5F6D2}" type="sibTrans" cxnId="{1A379A1A-9B6B-4279-B6F6-6D54D70831F0}">
      <dgm:prSet/>
      <dgm:spPr/>
      <dgm:t>
        <a:bodyPr/>
        <a:lstStyle/>
        <a:p>
          <a:endParaRPr lang="en-US"/>
        </a:p>
      </dgm:t>
    </dgm:pt>
    <dgm:pt modelId="{30CBEB81-6E71-4801-8C11-1DC6DF72E70A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March: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BOS Work Session on capital budget + public hearings</a:t>
          </a:r>
        </a:p>
      </dgm:t>
    </dgm:pt>
    <dgm:pt modelId="{C5B878DC-A8FF-4D37-A6B6-80044525BE9D}" type="parTrans" cxnId="{99A21654-59B0-4CA6-9E3E-8404AB7F26A3}">
      <dgm:prSet/>
      <dgm:spPr/>
      <dgm:t>
        <a:bodyPr/>
        <a:lstStyle/>
        <a:p>
          <a:endParaRPr lang="en-US"/>
        </a:p>
      </dgm:t>
    </dgm:pt>
    <dgm:pt modelId="{D71E39E5-07D1-431C-866A-9657E69AADA9}" type="sibTrans" cxnId="{99A21654-59B0-4CA6-9E3E-8404AB7F26A3}">
      <dgm:prSet/>
      <dgm:spPr/>
      <dgm:t>
        <a:bodyPr/>
        <a:lstStyle/>
        <a:p>
          <a:endParaRPr lang="en-US"/>
        </a:p>
      </dgm:t>
    </dgm:pt>
    <dgm:pt modelId="{12CA6BD2-CDBD-4E14-8C7A-AF2EDC727BF8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April:</a:t>
          </a:r>
        </a:p>
        <a:p>
          <a:r>
            <a:rPr lang="en-US" dirty="0" smtClean="0">
              <a:latin typeface="Franklin Gothic Book" panose="020B0503020102020204" pitchFamily="34" charset="0"/>
            </a:rPr>
            <a:t>BOS Adopts Budget</a:t>
          </a:r>
          <a:endParaRPr lang="en-US" dirty="0">
            <a:latin typeface="Franklin Gothic Book" panose="020B0503020102020204" pitchFamily="34" charset="0"/>
          </a:endParaRPr>
        </a:p>
      </dgm:t>
    </dgm:pt>
    <dgm:pt modelId="{47B8C719-BF42-4B43-8844-5E8AA6D6D2DC}" type="parTrans" cxnId="{FBF49027-2B5B-4EF5-9BA6-7A73FB814307}">
      <dgm:prSet/>
      <dgm:spPr/>
      <dgm:t>
        <a:bodyPr/>
        <a:lstStyle/>
        <a:p>
          <a:endParaRPr lang="en-US"/>
        </a:p>
      </dgm:t>
    </dgm:pt>
    <dgm:pt modelId="{C2FF4765-6A39-4202-AF9B-C08B0ED9678B}" type="sibTrans" cxnId="{FBF49027-2B5B-4EF5-9BA6-7A73FB814307}">
      <dgm:prSet/>
      <dgm:spPr/>
      <dgm:t>
        <a:bodyPr/>
        <a:lstStyle/>
        <a:p>
          <a:endParaRPr lang="en-US"/>
        </a:p>
      </dgm:t>
    </dgm:pt>
    <dgm:pt modelId="{B0F5E8B2-3971-4273-9A8B-F82BEAC6AF62}" type="pres">
      <dgm:prSet presAssocID="{82AD3AE7-8872-47F3-9052-484EA069D4A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8C6FEC2-2D5C-4172-A1A5-67514981D2D7}" type="pres">
      <dgm:prSet presAssocID="{6A7291BD-D8FA-4BA7-8AC9-2DD05CBFA88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9057D7-3AD6-4648-878E-21BCCF18BCB6}" type="pres">
      <dgm:prSet presAssocID="{075BCDF8-6633-4565-8270-A27B73DE5700}" presName="sibTrans" presStyleLbl="sibTrans1D1" presStyleIdx="0" presStyleCnt="8"/>
      <dgm:spPr/>
      <dgm:t>
        <a:bodyPr/>
        <a:lstStyle/>
        <a:p>
          <a:endParaRPr lang="en-US"/>
        </a:p>
      </dgm:t>
    </dgm:pt>
    <dgm:pt modelId="{687AAC5B-5512-4355-A268-8894CB198E67}" type="pres">
      <dgm:prSet presAssocID="{075BCDF8-6633-4565-8270-A27B73DE5700}" presName="connectorText" presStyleLbl="sibTrans1D1" presStyleIdx="0" presStyleCnt="8"/>
      <dgm:spPr/>
      <dgm:t>
        <a:bodyPr/>
        <a:lstStyle/>
        <a:p>
          <a:endParaRPr lang="en-US"/>
        </a:p>
      </dgm:t>
    </dgm:pt>
    <dgm:pt modelId="{26220032-A5F9-47AB-9ED9-E2805BE7309D}" type="pres">
      <dgm:prSet presAssocID="{8745FE13-5820-486A-B841-A45B4BCFD3BE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4E5439-A016-4819-9304-A5145E19420B}" type="pres">
      <dgm:prSet presAssocID="{F0FE74CD-33A6-4FC5-AE66-ADFBDB28FC97}" presName="sibTrans" presStyleLbl="sibTrans1D1" presStyleIdx="1" presStyleCnt="8"/>
      <dgm:spPr/>
      <dgm:t>
        <a:bodyPr/>
        <a:lstStyle/>
        <a:p>
          <a:endParaRPr lang="en-US"/>
        </a:p>
      </dgm:t>
    </dgm:pt>
    <dgm:pt modelId="{E05EA76A-27CA-49AC-A071-40524EFBD929}" type="pres">
      <dgm:prSet presAssocID="{F0FE74CD-33A6-4FC5-AE66-ADFBDB28FC97}" presName="connectorText" presStyleLbl="sibTrans1D1" presStyleIdx="1" presStyleCnt="8"/>
      <dgm:spPr/>
      <dgm:t>
        <a:bodyPr/>
        <a:lstStyle/>
        <a:p>
          <a:endParaRPr lang="en-US"/>
        </a:p>
      </dgm:t>
    </dgm:pt>
    <dgm:pt modelId="{89BE8931-7688-44F9-AE6D-67CEED504548}" type="pres">
      <dgm:prSet presAssocID="{9C117340-58C1-4E48-A8FD-137141774CF8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E50773-308E-4380-A043-164976F6DC27}" type="pres">
      <dgm:prSet presAssocID="{B6A9EBF0-7BDE-4D28-BA41-41DCD91BA4DC}" presName="sibTrans" presStyleLbl="sibTrans1D1" presStyleIdx="2" presStyleCnt="8"/>
      <dgm:spPr/>
      <dgm:t>
        <a:bodyPr/>
        <a:lstStyle/>
        <a:p>
          <a:endParaRPr lang="en-US"/>
        </a:p>
      </dgm:t>
    </dgm:pt>
    <dgm:pt modelId="{B7B6448A-C187-4977-9FFD-8E52C2BDB51D}" type="pres">
      <dgm:prSet presAssocID="{B6A9EBF0-7BDE-4D28-BA41-41DCD91BA4DC}" presName="connectorText" presStyleLbl="sibTrans1D1" presStyleIdx="2" presStyleCnt="8"/>
      <dgm:spPr/>
      <dgm:t>
        <a:bodyPr/>
        <a:lstStyle/>
        <a:p>
          <a:endParaRPr lang="en-US"/>
        </a:p>
      </dgm:t>
    </dgm:pt>
    <dgm:pt modelId="{F15A923B-2D91-4531-965F-EBCBE7D1C839}" type="pres">
      <dgm:prSet presAssocID="{3816B607-CCEE-4C26-9928-F66BCAAD9C6B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909EFA-7259-4A17-A2E0-A615D7A199C6}" type="pres">
      <dgm:prSet presAssocID="{E6B08E53-3DD2-4D37-873B-88FA2FD27506}" presName="sibTrans" presStyleLbl="sibTrans1D1" presStyleIdx="3" presStyleCnt="8"/>
      <dgm:spPr/>
      <dgm:t>
        <a:bodyPr/>
        <a:lstStyle/>
        <a:p>
          <a:endParaRPr lang="en-US"/>
        </a:p>
      </dgm:t>
    </dgm:pt>
    <dgm:pt modelId="{5AFF3AC3-7F9F-45BE-AF04-FF64B961747A}" type="pres">
      <dgm:prSet presAssocID="{E6B08E53-3DD2-4D37-873B-88FA2FD27506}" presName="connectorText" presStyleLbl="sibTrans1D1" presStyleIdx="3" presStyleCnt="8"/>
      <dgm:spPr/>
      <dgm:t>
        <a:bodyPr/>
        <a:lstStyle/>
        <a:p>
          <a:endParaRPr lang="en-US"/>
        </a:p>
      </dgm:t>
    </dgm:pt>
    <dgm:pt modelId="{EE293AF9-6A6E-4BDB-A6F6-1F637B337FBD}" type="pres">
      <dgm:prSet presAssocID="{15888347-3347-4D41-BDC5-EB9400BC01BF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532245-A446-41EC-88E4-9AF65F2DAA9E}" type="pres">
      <dgm:prSet presAssocID="{EDA92465-034A-4A9A-AFEC-7F697B553FFB}" presName="sibTrans" presStyleLbl="sibTrans1D1" presStyleIdx="4" presStyleCnt="8"/>
      <dgm:spPr/>
      <dgm:t>
        <a:bodyPr/>
        <a:lstStyle/>
        <a:p>
          <a:endParaRPr lang="en-US"/>
        </a:p>
      </dgm:t>
    </dgm:pt>
    <dgm:pt modelId="{84624BE5-3A96-4003-BAB8-0C05CB347EF5}" type="pres">
      <dgm:prSet presAssocID="{EDA92465-034A-4A9A-AFEC-7F697B553FFB}" presName="connectorText" presStyleLbl="sibTrans1D1" presStyleIdx="4" presStyleCnt="8"/>
      <dgm:spPr/>
      <dgm:t>
        <a:bodyPr/>
        <a:lstStyle/>
        <a:p>
          <a:endParaRPr lang="en-US"/>
        </a:p>
      </dgm:t>
    </dgm:pt>
    <dgm:pt modelId="{AB7ECAEA-4451-4F6D-A297-9D5D7DC1D6E2}" type="pres">
      <dgm:prSet presAssocID="{21D0B0D7-96B7-4BA6-B468-ABB60827D4AD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9A4243-E6E4-49C6-BCA9-DF703FD402F4}" type="pres">
      <dgm:prSet presAssocID="{B3C80865-85C7-45AC-A993-F8DB47915949}" presName="sibTrans" presStyleLbl="sibTrans1D1" presStyleIdx="5" presStyleCnt="8"/>
      <dgm:spPr/>
      <dgm:t>
        <a:bodyPr/>
        <a:lstStyle/>
        <a:p>
          <a:endParaRPr lang="en-US"/>
        </a:p>
      </dgm:t>
    </dgm:pt>
    <dgm:pt modelId="{17986C78-28A7-4D8C-97ED-2907F309D512}" type="pres">
      <dgm:prSet presAssocID="{B3C80865-85C7-45AC-A993-F8DB47915949}" presName="connectorText" presStyleLbl="sibTrans1D1" presStyleIdx="5" presStyleCnt="8"/>
      <dgm:spPr/>
      <dgm:t>
        <a:bodyPr/>
        <a:lstStyle/>
        <a:p>
          <a:endParaRPr lang="en-US"/>
        </a:p>
      </dgm:t>
    </dgm:pt>
    <dgm:pt modelId="{DDAF6B33-CDD3-47FE-838E-3554BF3D2F44}" type="pres">
      <dgm:prSet presAssocID="{7E9CC907-C64D-424B-9D06-AC7B549A965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36CD29-B557-4DF4-A4B7-EE09A244366A}" type="pres">
      <dgm:prSet presAssocID="{158C6B82-E300-4C85-9159-725C16B5F6D2}" presName="sibTrans" presStyleLbl="sibTrans1D1" presStyleIdx="6" presStyleCnt="8"/>
      <dgm:spPr/>
      <dgm:t>
        <a:bodyPr/>
        <a:lstStyle/>
        <a:p>
          <a:endParaRPr lang="en-US"/>
        </a:p>
      </dgm:t>
    </dgm:pt>
    <dgm:pt modelId="{D2280BAD-12BD-41EF-AE12-A6ADFFC01A36}" type="pres">
      <dgm:prSet presAssocID="{158C6B82-E300-4C85-9159-725C16B5F6D2}" presName="connectorText" presStyleLbl="sibTrans1D1" presStyleIdx="6" presStyleCnt="8"/>
      <dgm:spPr/>
      <dgm:t>
        <a:bodyPr/>
        <a:lstStyle/>
        <a:p>
          <a:endParaRPr lang="en-US"/>
        </a:p>
      </dgm:t>
    </dgm:pt>
    <dgm:pt modelId="{7F891B2E-C627-4A60-B659-1380E732AC83}" type="pres">
      <dgm:prSet presAssocID="{30CBEB81-6E71-4801-8C11-1DC6DF72E70A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589531-A644-4646-A918-55A2E227AE1E}" type="pres">
      <dgm:prSet presAssocID="{D71E39E5-07D1-431C-866A-9657E69AADA9}" presName="sibTrans" presStyleLbl="sibTrans1D1" presStyleIdx="7" presStyleCnt="8"/>
      <dgm:spPr/>
      <dgm:t>
        <a:bodyPr/>
        <a:lstStyle/>
        <a:p>
          <a:endParaRPr lang="en-US"/>
        </a:p>
      </dgm:t>
    </dgm:pt>
    <dgm:pt modelId="{9C7FEDFF-ED13-4120-8676-66E79595D773}" type="pres">
      <dgm:prSet presAssocID="{D71E39E5-07D1-431C-866A-9657E69AADA9}" presName="connectorText" presStyleLbl="sibTrans1D1" presStyleIdx="7" presStyleCnt="8"/>
      <dgm:spPr/>
      <dgm:t>
        <a:bodyPr/>
        <a:lstStyle/>
        <a:p>
          <a:endParaRPr lang="en-US"/>
        </a:p>
      </dgm:t>
    </dgm:pt>
    <dgm:pt modelId="{78AF124A-5FEC-4D30-8712-708E1836118F}" type="pres">
      <dgm:prSet presAssocID="{12CA6BD2-CDBD-4E14-8C7A-AF2EDC727BF8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65E64E-84B3-4109-8DFC-03ACDBA643FD}" srcId="{82AD3AE7-8872-47F3-9052-484EA069D4A6}" destId="{3816B607-CCEE-4C26-9928-F66BCAAD9C6B}" srcOrd="3" destOrd="0" parTransId="{8420B7AC-99FB-4900-9FC4-73FBF5B1355A}" sibTransId="{E6B08E53-3DD2-4D37-873B-88FA2FD27506}"/>
    <dgm:cxn modelId="{F84CADB4-3901-4CDC-BD5F-A8709EE230F5}" srcId="{82AD3AE7-8872-47F3-9052-484EA069D4A6}" destId="{21D0B0D7-96B7-4BA6-B468-ABB60827D4AD}" srcOrd="5" destOrd="0" parTransId="{24D01638-7C65-49B3-B7D0-BD8A2CEDC137}" sibTransId="{B3C80865-85C7-45AC-A993-F8DB47915949}"/>
    <dgm:cxn modelId="{FBF49027-2B5B-4EF5-9BA6-7A73FB814307}" srcId="{82AD3AE7-8872-47F3-9052-484EA069D4A6}" destId="{12CA6BD2-CDBD-4E14-8C7A-AF2EDC727BF8}" srcOrd="8" destOrd="0" parTransId="{47B8C719-BF42-4B43-8844-5E8AA6D6D2DC}" sibTransId="{C2FF4765-6A39-4202-AF9B-C08B0ED9678B}"/>
    <dgm:cxn modelId="{BE06AB53-6DE8-4FDA-A5BF-BBB823BD25C3}" srcId="{82AD3AE7-8872-47F3-9052-484EA069D4A6}" destId="{6A7291BD-D8FA-4BA7-8AC9-2DD05CBFA885}" srcOrd="0" destOrd="0" parTransId="{7BE73446-D11C-4312-97DA-D856F5C3D45B}" sibTransId="{075BCDF8-6633-4565-8270-A27B73DE5700}"/>
    <dgm:cxn modelId="{1A379A1A-9B6B-4279-B6F6-6D54D70831F0}" srcId="{82AD3AE7-8872-47F3-9052-484EA069D4A6}" destId="{7E9CC907-C64D-424B-9D06-AC7B549A9652}" srcOrd="6" destOrd="0" parTransId="{968D7606-9BC3-4E5B-A2C1-F4361DCDA4C2}" sibTransId="{158C6B82-E300-4C85-9159-725C16B5F6D2}"/>
    <dgm:cxn modelId="{589D5937-0DD0-4410-A805-94D29F203F92}" type="presOf" srcId="{21D0B0D7-96B7-4BA6-B468-ABB60827D4AD}" destId="{AB7ECAEA-4451-4F6D-A297-9D5D7DC1D6E2}" srcOrd="0" destOrd="0" presId="urn:microsoft.com/office/officeart/2005/8/layout/bProcess3"/>
    <dgm:cxn modelId="{64F46169-84B9-497E-9EF9-54F98B8E4C9C}" srcId="{82AD3AE7-8872-47F3-9052-484EA069D4A6}" destId="{9C117340-58C1-4E48-A8FD-137141774CF8}" srcOrd="2" destOrd="0" parTransId="{16171471-A845-4BB9-98AB-C451D0380C06}" sibTransId="{B6A9EBF0-7BDE-4D28-BA41-41DCD91BA4DC}"/>
    <dgm:cxn modelId="{F0243B41-40EE-47E4-92CE-C236DF36600A}" type="presOf" srcId="{075BCDF8-6633-4565-8270-A27B73DE5700}" destId="{609057D7-3AD6-4648-878E-21BCCF18BCB6}" srcOrd="0" destOrd="0" presId="urn:microsoft.com/office/officeart/2005/8/layout/bProcess3"/>
    <dgm:cxn modelId="{B5310DAE-CB85-4F46-AC49-5FDB85F7C9B7}" type="presOf" srcId="{158C6B82-E300-4C85-9159-725C16B5F6D2}" destId="{A436CD29-B557-4DF4-A4B7-EE09A244366A}" srcOrd="0" destOrd="0" presId="urn:microsoft.com/office/officeart/2005/8/layout/bProcess3"/>
    <dgm:cxn modelId="{3D39D39E-64FF-4DB2-88B6-C98701DE4BB7}" type="presOf" srcId="{B3C80865-85C7-45AC-A993-F8DB47915949}" destId="{DD9A4243-E6E4-49C6-BCA9-DF703FD402F4}" srcOrd="0" destOrd="0" presId="urn:microsoft.com/office/officeart/2005/8/layout/bProcess3"/>
    <dgm:cxn modelId="{87B278C7-231F-4505-A121-26E1E49B7DFB}" type="presOf" srcId="{6A7291BD-D8FA-4BA7-8AC9-2DD05CBFA885}" destId="{38C6FEC2-2D5C-4172-A1A5-67514981D2D7}" srcOrd="0" destOrd="0" presId="urn:microsoft.com/office/officeart/2005/8/layout/bProcess3"/>
    <dgm:cxn modelId="{B2B8D242-6B52-4CBF-A284-190299B99DDE}" type="presOf" srcId="{B3C80865-85C7-45AC-A993-F8DB47915949}" destId="{17986C78-28A7-4D8C-97ED-2907F309D512}" srcOrd="1" destOrd="0" presId="urn:microsoft.com/office/officeart/2005/8/layout/bProcess3"/>
    <dgm:cxn modelId="{0C9E1CCB-2195-4046-8CA6-FF2ECB80CA58}" type="presOf" srcId="{B6A9EBF0-7BDE-4D28-BA41-41DCD91BA4DC}" destId="{D8E50773-308E-4380-A043-164976F6DC27}" srcOrd="0" destOrd="0" presId="urn:microsoft.com/office/officeart/2005/8/layout/bProcess3"/>
    <dgm:cxn modelId="{6850C45B-FE73-4419-B432-6B2C568ADB05}" type="presOf" srcId="{9C117340-58C1-4E48-A8FD-137141774CF8}" destId="{89BE8931-7688-44F9-AE6D-67CEED504548}" srcOrd="0" destOrd="0" presId="urn:microsoft.com/office/officeart/2005/8/layout/bProcess3"/>
    <dgm:cxn modelId="{BF6C6998-8562-4E2B-836F-00DE0405BF83}" type="presOf" srcId="{075BCDF8-6633-4565-8270-A27B73DE5700}" destId="{687AAC5B-5512-4355-A268-8894CB198E67}" srcOrd="1" destOrd="0" presId="urn:microsoft.com/office/officeart/2005/8/layout/bProcess3"/>
    <dgm:cxn modelId="{99A21654-59B0-4CA6-9E3E-8404AB7F26A3}" srcId="{82AD3AE7-8872-47F3-9052-484EA069D4A6}" destId="{30CBEB81-6E71-4801-8C11-1DC6DF72E70A}" srcOrd="7" destOrd="0" parTransId="{C5B878DC-A8FF-4D37-A6B6-80044525BE9D}" sibTransId="{D71E39E5-07D1-431C-866A-9657E69AADA9}"/>
    <dgm:cxn modelId="{7CBA0A52-F990-43B0-B88A-E7EBB1DB9AEA}" srcId="{82AD3AE7-8872-47F3-9052-484EA069D4A6}" destId="{8745FE13-5820-486A-B841-A45B4BCFD3BE}" srcOrd="1" destOrd="0" parTransId="{36C954D4-70E8-4BE3-B5D0-E62DD8AAAB0B}" sibTransId="{F0FE74CD-33A6-4FC5-AE66-ADFBDB28FC97}"/>
    <dgm:cxn modelId="{B12A882F-0B6A-465D-9EF1-B5F6DCAED627}" type="presOf" srcId="{F0FE74CD-33A6-4FC5-AE66-ADFBDB28FC97}" destId="{AF4E5439-A016-4819-9304-A5145E19420B}" srcOrd="0" destOrd="0" presId="urn:microsoft.com/office/officeart/2005/8/layout/bProcess3"/>
    <dgm:cxn modelId="{210E99E6-33C1-46CA-A8FC-4DCBE9F99579}" type="presOf" srcId="{8745FE13-5820-486A-B841-A45B4BCFD3BE}" destId="{26220032-A5F9-47AB-9ED9-E2805BE7309D}" srcOrd="0" destOrd="0" presId="urn:microsoft.com/office/officeart/2005/8/layout/bProcess3"/>
    <dgm:cxn modelId="{5D7B475B-7045-4239-91B7-60261B2824C4}" type="presOf" srcId="{82AD3AE7-8872-47F3-9052-484EA069D4A6}" destId="{B0F5E8B2-3971-4273-9A8B-F82BEAC6AF62}" srcOrd="0" destOrd="0" presId="urn:microsoft.com/office/officeart/2005/8/layout/bProcess3"/>
    <dgm:cxn modelId="{5FB289A8-5EE4-4853-A712-C1B8304D7CE7}" type="presOf" srcId="{D71E39E5-07D1-431C-866A-9657E69AADA9}" destId="{9C7FEDFF-ED13-4120-8676-66E79595D773}" srcOrd="1" destOrd="0" presId="urn:microsoft.com/office/officeart/2005/8/layout/bProcess3"/>
    <dgm:cxn modelId="{01190F6B-E10B-4741-9BC4-48DF6D9F4C87}" type="presOf" srcId="{D71E39E5-07D1-431C-866A-9657E69AADA9}" destId="{D8589531-A644-4646-A918-55A2E227AE1E}" srcOrd="0" destOrd="0" presId="urn:microsoft.com/office/officeart/2005/8/layout/bProcess3"/>
    <dgm:cxn modelId="{E7E9AFD1-1C3E-44EA-9E46-4CB06DC0FE30}" type="presOf" srcId="{EDA92465-034A-4A9A-AFEC-7F697B553FFB}" destId="{17532245-A446-41EC-88E4-9AF65F2DAA9E}" srcOrd="0" destOrd="0" presId="urn:microsoft.com/office/officeart/2005/8/layout/bProcess3"/>
    <dgm:cxn modelId="{5ED53E0B-1228-4B58-BCAA-76256F0C2E11}" srcId="{82AD3AE7-8872-47F3-9052-484EA069D4A6}" destId="{15888347-3347-4D41-BDC5-EB9400BC01BF}" srcOrd="4" destOrd="0" parTransId="{C98508BA-4046-46B0-8283-D370EF35CD57}" sibTransId="{EDA92465-034A-4A9A-AFEC-7F697B553FFB}"/>
    <dgm:cxn modelId="{8DD3A2EC-22B0-4E8A-B63A-CEEA995B062C}" type="presOf" srcId="{F0FE74CD-33A6-4FC5-AE66-ADFBDB28FC97}" destId="{E05EA76A-27CA-49AC-A071-40524EFBD929}" srcOrd="1" destOrd="0" presId="urn:microsoft.com/office/officeart/2005/8/layout/bProcess3"/>
    <dgm:cxn modelId="{C4BCCE7B-0C1B-4AB4-822D-E61DD3317B79}" type="presOf" srcId="{30CBEB81-6E71-4801-8C11-1DC6DF72E70A}" destId="{7F891B2E-C627-4A60-B659-1380E732AC83}" srcOrd="0" destOrd="0" presId="urn:microsoft.com/office/officeart/2005/8/layout/bProcess3"/>
    <dgm:cxn modelId="{CA81E020-3F32-4F11-8005-A743221EAA2F}" type="presOf" srcId="{B6A9EBF0-7BDE-4D28-BA41-41DCD91BA4DC}" destId="{B7B6448A-C187-4977-9FFD-8E52C2BDB51D}" srcOrd="1" destOrd="0" presId="urn:microsoft.com/office/officeart/2005/8/layout/bProcess3"/>
    <dgm:cxn modelId="{24D8AA09-C045-41F4-B99B-EB2E87E45AFE}" type="presOf" srcId="{15888347-3347-4D41-BDC5-EB9400BC01BF}" destId="{EE293AF9-6A6E-4BDB-A6F6-1F637B337FBD}" srcOrd="0" destOrd="0" presId="urn:microsoft.com/office/officeart/2005/8/layout/bProcess3"/>
    <dgm:cxn modelId="{4FA3137C-C37E-4339-AAA6-4D71AEF5D3DF}" type="presOf" srcId="{7E9CC907-C64D-424B-9D06-AC7B549A9652}" destId="{DDAF6B33-CDD3-47FE-838E-3554BF3D2F44}" srcOrd="0" destOrd="0" presId="urn:microsoft.com/office/officeart/2005/8/layout/bProcess3"/>
    <dgm:cxn modelId="{7FBD4B6D-9177-4EA5-8E5F-01995B9C0BA9}" type="presOf" srcId="{158C6B82-E300-4C85-9159-725C16B5F6D2}" destId="{D2280BAD-12BD-41EF-AE12-A6ADFFC01A36}" srcOrd="1" destOrd="0" presId="urn:microsoft.com/office/officeart/2005/8/layout/bProcess3"/>
    <dgm:cxn modelId="{9E37BE11-6BAF-4EB0-833B-5673B9923CEA}" type="presOf" srcId="{3816B607-CCEE-4C26-9928-F66BCAAD9C6B}" destId="{F15A923B-2D91-4531-965F-EBCBE7D1C839}" srcOrd="0" destOrd="0" presId="urn:microsoft.com/office/officeart/2005/8/layout/bProcess3"/>
    <dgm:cxn modelId="{68ADCADE-FCB0-4DB4-BA48-B8B745808D61}" type="presOf" srcId="{EDA92465-034A-4A9A-AFEC-7F697B553FFB}" destId="{84624BE5-3A96-4003-BAB8-0C05CB347EF5}" srcOrd="1" destOrd="0" presId="urn:microsoft.com/office/officeart/2005/8/layout/bProcess3"/>
    <dgm:cxn modelId="{3B2465CE-44D2-49D2-8FB3-BC0576D1B798}" type="presOf" srcId="{12CA6BD2-CDBD-4E14-8C7A-AF2EDC727BF8}" destId="{78AF124A-5FEC-4D30-8712-708E1836118F}" srcOrd="0" destOrd="0" presId="urn:microsoft.com/office/officeart/2005/8/layout/bProcess3"/>
    <dgm:cxn modelId="{C06315E1-FF92-43EE-A3B1-D83352E6A08F}" type="presOf" srcId="{E6B08E53-3DD2-4D37-873B-88FA2FD27506}" destId="{EA909EFA-7259-4A17-A2E0-A615D7A199C6}" srcOrd="0" destOrd="0" presId="urn:microsoft.com/office/officeart/2005/8/layout/bProcess3"/>
    <dgm:cxn modelId="{935D9BD8-60B4-40FF-B33D-79DA0E902CC6}" type="presOf" srcId="{E6B08E53-3DD2-4D37-873B-88FA2FD27506}" destId="{5AFF3AC3-7F9F-45BE-AF04-FF64B961747A}" srcOrd="1" destOrd="0" presId="urn:microsoft.com/office/officeart/2005/8/layout/bProcess3"/>
    <dgm:cxn modelId="{2E060214-F9C1-47C9-8D0E-A7C9BF8180F0}" type="presParOf" srcId="{B0F5E8B2-3971-4273-9A8B-F82BEAC6AF62}" destId="{38C6FEC2-2D5C-4172-A1A5-67514981D2D7}" srcOrd="0" destOrd="0" presId="urn:microsoft.com/office/officeart/2005/8/layout/bProcess3"/>
    <dgm:cxn modelId="{337FD4FC-061E-47B2-88DA-BE447DDEF2DA}" type="presParOf" srcId="{B0F5E8B2-3971-4273-9A8B-F82BEAC6AF62}" destId="{609057D7-3AD6-4648-878E-21BCCF18BCB6}" srcOrd="1" destOrd="0" presId="urn:microsoft.com/office/officeart/2005/8/layout/bProcess3"/>
    <dgm:cxn modelId="{A588A868-FB2F-40A9-9C03-48A613197214}" type="presParOf" srcId="{609057D7-3AD6-4648-878E-21BCCF18BCB6}" destId="{687AAC5B-5512-4355-A268-8894CB198E67}" srcOrd="0" destOrd="0" presId="urn:microsoft.com/office/officeart/2005/8/layout/bProcess3"/>
    <dgm:cxn modelId="{42F75DB4-FAC0-4E75-BC67-EAA124936237}" type="presParOf" srcId="{B0F5E8B2-3971-4273-9A8B-F82BEAC6AF62}" destId="{26220032-A5F9-47AB-9ED9-E2805BE7309D}" srcOrd="2" destOrd="0" presId="urn:microsoft.com/office/officeart/2005/8/layout/bProcess3"/>
    <dgm:cxn modelId="{7605743B-4A36-4003-A03D-1F4A73C96D96}" type="presParOf" srcId="{B0F5E8B2-3971-4273-9A8B-F82BEAC6AF62}" destId="{AF4E5439-A016-4819-9304-A5145E19420B}" srcOrd="3" destOrd="0" presId="urn:microsoft.com/office/officeart/2005/8/layout/bProcess3"/>
    <dgm:cxn modelId="{3A92D749-023C-4C3B-AF86-F4E197AEE3D7}" type="presParOf" srcId="{AF4E5439-A016-4819-9304-A5145E19420B}" destId="{E05EA76A-27CA-49AC-A071-40524EFBD929}" srcOrd="0" destOrd="0" presId="urn:microsoft.com/office/officeart/2005/8/layout/bProcess3"/>
    <dgm:cxn modelId="{6B8DD508-0FA4-405B-8EE5-01A4A4AE3468}" type="presParOf" srcId="{B0F5E8B2-3971-4273-9A8B-F82BEAC6AF62}" destId="{89BE8931-7688-44F9-AE6D-67CEED504548}" srcOrd="4" destOrd="0" presId="urn:microsoft.com/office/officeart/2005/8/layout/bProcess3"/>
    <dgm:cxn modelId="{C7F6B792-2750-4D23-A3FA-55081C2AF27B}" type="presParOf" srcId="{B0F5E8B2-3971-4273-9A8B-F82BEAC6AF62}" destId="{D8E50773-308E-4380-A043-164976F6DC27}" srcOrd="5" destOrd="0" presId="urn:microsoft.com/office/officeart/2005/8/layout/bProcess3"/>
    <dgm:cxn modelId="{CFD4D91D-AC01-4FA2-B74B-9993D1D42F14}" type="presParOf" srcId="{D8E50773-308E-4380-A043-164976F6DC27}" destId="{B7B6448A-C187-4977-9FFD-8E52C2BDB51D}" srcOrd="0" destOrd="0" presId="urn:microsoft.com/office/officeart/2005/8/layout/bProcess3"/>
    <dgm:cxn modelId="{D4E93F94-1F8D-427D-8A20-662C8FEE134C}" type="presParOf" srcId="{B0F5E8B2-3971-4273-9A8B-F82BEAC6AF62}" destId="{F15A923B-2D91-4531-965F-EBCBE7D1C839}" srcOrd="6" destOrd="0" presId="urn:microsoft.com/office/officeart/2005/8/layout/bProcess3"/>
    <dgm:cxn modelId="{7A557682-A930-4801-A897-D46509B9C7D8}" type="presParOf" srcId="{B0F5E8B2-3971-4273-9A8B-F82BEAC6AF62}" destId="{EA909EFA-7259-4A17-A2E0-A615D7A199C6}" srcOrd="7" destOrd="0" presId="urn:microsoft.com/office/officeart/2005/8/layout/bProcess3"/>
    <dgm:cxn modelId="{AF5B590A-9817-45FB-A57E-3CB72F2F7F71}" type="presParOf" srcId="{EA909EFA-7259-4A17-A2E0-A615D7A199C6}" destId="{5AFF3AC3-7F9F-45BE-AF04-FF64B961747A}" srcOrd="0" destOrd="0" presId="urn:microsoft.com/office/officeart/2005/8/layout/bProcess3"/>
    <dgm:cxn modelId="{5DD43583-7BF3-4062-B89F-5A9EDEFDBEFF}" type="presParOf" srcId="{B0F5E8B2-3971-4273-9A8B-F82BEAC6AF62}" destId="{EE293AF9-6A6E-4BDB-A6F6-1F637B337FBD}" srcOrd="8" destOrd="0" presId="urn:microsoft.com/office/officeart/2005/8/layout/bProcess3"/>
    <dgm:cxn modelId="{93A4B5B8-D97F-45CC-B37B-DA4F1031D593}" type="presParOf" srcId="{B0F5E8B2-3971-4273-9A8B-F82BEAC6AF62}" destId="{17532245-A446-41EC-88E4-9AF65F2DAA9E}" srcOrd="9" destOrd="0" presId="urn:microsoft.com/office/officeart/2005/8/layout/bProcess3"/>
    <dgm:cxn modelId="{D7494ECE-025A-48D4-A8FD-5576229F6F05}" type="presParOf" srcId="{17532245-A446-41EC-88E4-9AF65F2DAA9E}" destId="{84624BE5-3A96-4003-BAB8-0C05CB347EF5}" srcOrd="0" destOrd="0" presId="urn:microsoft.com/office/officeart/2005/8/layout/bProcess3"/>
    <dgm:cxn modelId="{A882C0F0-E05A-4FD3-B36C-1A94DF4FCE7A}" type="presParOf" srcId="{B0F5E8B2-3971-4273-9A8B-F82BEAC6AF62}" destId="{AB7ECAEA-4451-4F6D-A297-9D5D7DC1D6E2}" srcOrd="10" destOrd="0" presId="urn:microsoft.com/office/officeart/2005/8/layout/bProcess3"/>
    <dgm:cxn modelId="{70BB76D1-7DE7-46E5-BE6E-47AC7D3B2525}" type="presParOf" srcId="{B0F5E8B2-3971-4273-9A8B-F82BEAC6AF62}" destId="{DD9A4243-E6E4-49C6-BCA9-DF703FD402F4}" srcOrd="11" destOrd="0" presId="urn:microsoft.com/office/officeart/2005/8/layout/bProcess3"/>
    <dgm:cxn modelId="{E7E5B267-F168-4D24-9290-E7C28971FA5B}" type="presParOf" srcId="{DD9A4243-E6E4-49C6-BCA9-DF703FD402F4}" destId="{17986C78-28A7-4D8C-97ED-2907F309D512}" srcOrd="0" destOrd="0" presId="urn:microsoft.com/office/officeart/2005/8/layout/bProcess3"/>
    <dgm:cxn modelId="{9BACDA52-27FA-4589-B064-79F573B16B50}" type="presParOf" srcId="{B0F5E8B2-3971-4273-9A8B-F82BEAC6AF62}" destId="{DDAF6B33-CDD3-47FE-838E-3554BF3D2F44}" srcOrd="12" destOrd="0" presId="urn:microsoft.com/office/officeart/2005/8/layout/bProcess3"/>
    <dgm:cxn modelId="{8C30A8A9-1C21-4F9F-8564-07E37AD86F04}" type="presParOf" srcId="{B0F5E8B2-3971-4273-9A8B-F82BEAC6AF62}" destId="{A436CD29-B557-4DF4-A4B7-EE09A244366A}" srcOrd="13" destOrd="0" presId="urn:microsoft.com/office/officeart/2005/8/layout/bProcess3"/>
    <dgm:cxn modelId="{A4988BD0-ED4D-42DD-BB7C-148D999A333E}" type="presParOf" srcId="{A436CD29-B557-4DF4-A4B7-EE09A244366A}" destId="{D2280BAD-12BD-41EF-AE12-A6ADFFC01A36}" srcOrd="0" destOrd="0" presId="urn:microsoft.com/office/officeart/2005/8/layout/bProcess3"/>
    <dgm:cxn modelId="{96A9189E-FAAD-4E0C-8EA9-D5AEFEE261D7}" type="presParOf" srcId="{B0F5E8B2-3971-4273-9A8B-F82BEAC6AF62}" destId="{7F891B2E-C627-4A60-B659-1380E732AC83}" srcOrd="14" destOrd="0" presId="urn:microsoft.com/office/officeart/2005/8/layout/bProcess3"/>
    <dgm:cxn modelId="{8EAF83A6-1E8C-468C-B474-4DD8BF0E6996}" type="presParOf" srcId="{B0F5E8B2-3971-4273-9A8B-F82BEAC6AF62}" destId="{D8589531-A644-4646-A918-55A2E227AE1E}" srcOrd="15" destOrd="0" presId="urn:microsoft.com/office/officeart/2005/8/layout/bProcess3"/>
    <dgm:cxn modelId="{9CDEBF02-3A88-4B65-9362-A65422863D59}" type="presParOf" srcId="{D8589531-A644-4646-A918-55A2E227AE1E}" destId="{9C7FEDFF-ED13-4120-8676-66E79595D773}" srcOrd="0" destOrd="0" presId="urn:microsoft.com/office/officeart/2005/8/layout/bProcess3"/>
    <dgm:cxn modelId="{D09F7AD3-2CF4-4750-8AB9-F55107C96CD8}" type="presParOf" srcId="{B0F5E8B2-3971-4273-9A8B-F82BEAC6AF62}" destId="{78AF124A-5FEC-4D30-8712-708E1836118F}" srcOrd="16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18D9FC9-2E2A-44E2-A579-5FFA67256C8D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59D501-5196-41D0-93C0-344B7D531C80}">
      <dgm:prSet phldrT="[Text]"/>
      <dgm:spPr/>
      <dgm:t>
        <a:bodyPr/>
        <a:lstStyle/>
        <a:p>
          <a:r>
            <a:rPr lang="en-US" i="0" dirty="0" smtClean="0">
              <a:latin typeface="Franklin Gothic Book" panose="020B0503020102020204" pitchFamily="34" charset="0"/>
            </a:rPr>
            <a:t>CLASSROOM FURNITURE UPGRADE</a:t>
          </a:r>
          <a:endParaRPr lang="en-US" i="0" dirty="0">
            <a:latin typeface="Franklin Gothic Book" panose="020B0503020102020204" pitchFamily="34" charset="0"/>
          </a:endParaRPr>
        </a:p>
      </dgm:t>
    </dgm:pt>
    <dgm:pt modelId="{6657071B-0984-4D16-B5CB-168D13ACF349}" type="parTrans" cxnId="{A3ABA4D5-BD8A-4095-A2BC-D291972E2CF6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8EE135C8-F35F-4BA4-A082-4F6064418BDF}" type="sibTrans" cxnId="{A3ABA4D5-BD8A-4095-A2BC-D291972E2CF6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B9C2DAFB-2003-410F-A84A-A8112FBF2D6B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Update furniture to create a flexible &amp; comfortable learning environment.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48BEA9B3-19B5-4673-8B3A-51DED20D72D0}" type="parTrans" cxnId="{98E858D6-92A7-45DD-B70B-5DA5337FA69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9E0E619A-AE4B-4F37-9006-A064D49BF3E7}" type="sibTrans" cxnId="{98E858D6-92A7-45DD-B70B-5DA5337FA69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5277E277-D66B-4763-A6E6-9334B949835A}">
      <dgm:prSet phldrT="[Text]"/>
      <dgm:spPr/>
      <dgm:t>
        <a:bodyPr/>
        <a:lstStyle/>
        <a:p>
          <a:r>
            <a:rPr lang="en-US" i="0" dirty="0" smtClean="0">
              <a:latin typeface="Franklin Gothic Book" panose="020B0503020102020204" pitchFamily="34" charset="0"/>
            </a:rPr>
            <a:t>CLASSROOM MODERNIZATION</a:t>
          </a:r>
          <a:r>
            <a:rPr lang="en-US" i="1" dirty="0" smtClean="0">
              <a:latin typeface="Franklin Gothic Book" panose="020B0503020102020204" pitchFamily="34" charset="0"/>
            </a:rPr>
            <a:t>	</a:t>
          </a:r>
          <a:endParaRPr lang="en-US" dirty="0">
            <a:latin typeface="Franklin Gothic Book" panose="020B0503020102020204" pitchFamily="34" charset="0"/>
          </a:endParaRPr>
        </a:p>
      </dgm:t>
    </dgm:pt>
    <dgm:pt modelId="{B7A4B81C-9244-401B-A6BD-D96D6D428DB3}" type="parTrans" cxnId="{C8528739-B5B0-4560-8598-19AC9B6F7C66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85716071-3159-451B-BFD5-37CC1F27FCA9}" type="sibTrans" cxnId="{C8528739-B5B0-4560-8598-19AC9B6F7C66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B8150C55-7296-4872-BF23-1C9954F90281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Renovate classroom spaces to update all finishes, casework, &amp; lighting.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0EBA9200-4924-44AD-B83A-0FAA26CEC9F4}" type="parTrans" cxnId="{E63A9460-E602-4F26-9426-9C8C9E841B5E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9FFAF4BE-19B7-4A35-8B8C-DDF0674281BC}" type="sibTrans" cxnId="{E63A9460-E602-4F26-9426-9C8C9E841B5E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D28572CA-5839-4B84-A8EF-9B89DF10CABB}">
      <dgm:prSet phldrT="[Text]"/>
      <dgm:spPr/>
      <dgm:t>
        <a:bodyPr/>
        <a:lstStyle/>
        <a:p>
          <a:r>
            <a:rPr lang="en-US" i="0" dirty="0" smtClean="0">
              <a:latin typeface="Franklin Gothic Book" panose="020B0503020102020204" pitchFamily="34" charset="0"/>
            </a:rPr>
            <a:t>MEDIA CENTER RENOVATION	</a:t>
          </a:r>
          <a:endParaRPr lang="en-US" i="0" dirty="0">
            <a:latin typeface="Franklin Gothic Book" panose="020B0503020102020204" pitchFamily="34" charset="0"/>
          </a:endParaRPr>
        </a:p>
      </dgm:t>
    </dgm:pt>
    <dgm:pt modelId="{C5C8CC45-2B09-400C-A2F5-3C96AD75C900}" type="parTrans" cxnId="{256363E6-9171-4798-BECF-B58D1950C12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1EFD2E56-D7EF-41AD-B9A6-A84A00C0425C}" type="sibTrans" cxnId="{256363E6-9171-4798-BECF-B58D1950C12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3DE17D9E-CA31-48EA-9269-0A7D6882FD14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Renovate media centers to be flexible hubs of congregation, collaboration, &amp; creation.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6FDC9CEC-1884-420F-AD00-B7639831DCE2}" type="parTrans" cxnId="{366F9704-559A-41BD-93D1-24BB68E461F3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EE303B9D-5E7B-4D3C-B7BC-EF0F64209E33}" type="sibTrans" cxnId="{366F9704-559A-41BD-93D1-24BB68E461F3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CD35B725-FC71-487B-A60B-D6B5EE39393F}">
      <dgm:prSet/>
      <dgm:spPr/>
      <dgm:t>
        <a:bodyPr/>
        <a:lstStyle/>
        <a:p>
          <a:r>
            <a:rPr lang="en-US" i="0" dirty="0" smtClean="0">
              <a:latin typeface="Franklin Gothic Book" panose="020B0503020102020204" pitchFamily="34" charset="0"/>
            </a:rPr>
            <a:t>CAFETERIA RENOVATION</a:t>
          </a:r>
          <a:r>
            <a:rPr lang="en-US" i="1" dirty="0" smtClean="0">
              <a:latin typeface="Franklin Gothic Book" panose="020B0503020102020204" pitchFamily="34" charset="0"/>
            </a:rPr>
            <a:t>			</a:t>
          </a:r>
          <a:endParaRPr lang="en-US" dirty="0">
            <a:latin typeface="Franklin Gothic Book" panose="020B0503020102020204" pitchFamily="34" charset="0"/>
          </a:endParaRPr>
        </a:p>
      </dgm:t>
    </dgm:pt>
    <dgm:pt modelId="{D4CB13AA-6C1C-4491-8EC5-55734FF54368}" type="parTrans" cxnId="{66519F42-7CD9-48D4-8B71-4D1076753C04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790D9E3E-5600-453F-AD70-00318891DE91}" type="sibTrans" cxnId="{66519F42-7CD9-48D4-8B71-4D1076753C04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680D8117-D692-4141-9AF7-772D52C5D614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Update cafeteria finishes &amp; furniture.</a:t>
          </a:r>
          <a:endParaRPr lang="en-US" dirty="0">
            <a:latin typeface="Franklin Gothic Book" panose="020B0503020102020204" pitchFamily="34" charset="0"/>
          </a:endParaRPr>
        </a:p>
      </dgm:t>
    </dgm:pt>
    <dgm:pt modelId="{8F232F48-CB2A-4BF5-AB8C-ABB214D74E11}" type="parTrans" cxnId="{D5E1C260-E733-4A85-A4AD-2ACAD19B569B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D3FB6015-300E-476F-AA3D-E2E1957949B6}" type="sibTrans" cxnId="{D5E1C260-E733-4A85-A4AD-2ACAD19B569B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A6D82EB9-FABE-4736-8954-6D0CA0E92BFC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Renovate existing spaces to create state-of-the-art music, art, CTE &amp; other specialty rooms.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F66044B8-F459-454F-8C43-4E99D49E608A}" type="parTrans" cxnId="{5F1A906B-827A-418E-B005-A3B52935C57E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E79F1813-BD98-49D8-B00D-38F8F5D68FBB}" type="sibTrans" cxnId="{5F1A906B-827A-418E-B005-A3B52935C57E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925D195B-0175-4AB7-9F43-6B9A7C483AB3}">
      <dgm:prSet/>
      <dgm:spPr/>
      <dgm:t>
        <a:bodyPr/>
        <a:lstStyle/>
        <a:p>
          <a:r>
            <a:rPr lang="en-US" i="0" dirty="0" smtClean="0">
              <a:latin typeface="Franklin Gothic Book" panose="020B0503020102020204" pitchFamily="34" charset="0"/>
            </a:rPr>
            <a:t>SPECIALTY CLASSROOM RENOVATION</a:t>
          </a:r>
          <a:r>
            <a:rPr lang="en-US" i="1" dirty="0" smtClean="0">
              <a:latin typeface="Franklin Gothic Book" panose="020B0503020102020204" pitchFamily="34" charset="0"/>
            </a:rPr>
            <a:t>		</a:t>
          </a:r>
          <a:endParaRPr lang="en-US" dirty="0">
            <a:latin typeface="Franklin Gothic Book" panose="020B0503020102020204" pitchFamily="34" charset="0"/>
          </a:endParaRPr>
        </a:p>
      </dgm:t>
    </dgm:pt>
    <dgm:pt modelId="{5B7C6DAC-70A8-4A1F-B785-E5CB0A700499}" type="parTrans" cxnId="{B13B8B3F-3C5A-4848-BA5E-E6C87692295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290A5EC1-A915-4FC7-957E-C895B32A16C1}" type="sibTrans" cxnId="{B13B8B3F-3C5A-4848-BA5E-E6C87692295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B4E3ECBA-1FB8-47BB-BE71-4A2271EA7A07}">
      <dgm:prSet/>
      <dgm:spPr/>
      <dgm:t>
        <a:bodyPr/>
        <a:lstStyle/>
        <a:p>
          <a:r>
            <a:rPr lang="en-US" i="0" cap="all" baseline="0" dirty="0" err="1" smtClean="0">
              <a:latin typeface="Franklin Gothic Book" panose="020B0503020102020204" pitchFamily="34" charset="0"/>
            </a:rPr>
            <a:t>Daylighting</a:t>
          </a:r>
          <a:r>
            <a:rPr lang="en-US" i="0" cap="all" baseline="0" dirty="0" smtClean="0">
              <a:latin typeface="Franklin Gothic Book" panose="020B0503020102020204" pitchFamily="34" charset="0"/>
            </a:rPr>
            <a:t>	</a:t>
          </a:r>
          <a:r>
            <a:rPr lang="en-US" i="1" dirty="0" smtClean="0">
              <a:latin typeface="Franklin Gothic Book" panose="020B0503020102020204" pitchFamily="34" charset="0"/>
            </a:rPr>
            <a:t>			</a:t>
          </a:r>
          <a:endParaRPr lang="en-US" dirty="0">
            <a:latin typeface="Franklin Gothic Book" panose="020B0503020102020204" pitchFamily="34" charset="0"/>
          </a:endParaRPr>
        </a:p>
      </dgm:t>
    </dgm:pt>
    <dgm:pt modelId="{0F1C89A6-B8E8-492F-AF56-203DBDFDD4D5}" type="parTrans" cxnId="{1362DC65-6FC7-4165-AAB8-E9441315A539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54A6A0E3-3ECA-44AC-BFC1-BAFEEAE103D3}" type="sibTrans" cxnId="{1362DC65-6FC7-4165-AAB8-E9441315A539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EB9F9FC4-D984-454D-91DA-150754040767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Add day lighting to spaces with no or minimal natural light. 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F415054E-6218-4F54-8F2D-5ABB6F64FAFA}" type="parTrans" cxnId="{358887CF-1278-4786-AB9A-FD0ECF1DE85D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DAFE8748-8F9C-4E07-A1BA-19DF738A6A6F}" type="sibTrans" cxnId="{358887CF-1278-4786-AB9A-FD0ECF1DE85D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6727CD91-8554-4022-915E-A6019FD4F94F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This includes ergonomic seating choice, work surfaces that vary in height &amp; size but are all mobile, &amp; adequate storage.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8BD3D266-1A22-43A2-A01C-3942F45C537F}" type="parTrans" cxnId="{2DB3EAF4-5D3D-4CA9-A9B6-9C1A227E60D1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0247A93A-7A39-4C87-8A9F-FBB7C9BDCE3E}" type="sibTrans" cxnId="{2DB3EAF4-5D3D-4CA9-A9B6-9C1A227E60D1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A11AC3DA-AB0D-4804-8C6B-9C175612A1A3}">
      <dgm:prSet phldrT="[Text]"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Improve transparency &amp; connection to adjacent spaces, including the outdoors if feasible. 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6A31A9A5-701F-40F9-91A2-A8155F00C66E}" type="parTrans" cxnId="{BF564C4B-3D42-4B16-AE9E-665A995D021C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03B4719E-7CF2-4286-9C5E-2280721ABBC1}" type="sibTrans" cxnId="{BF564C4B-3D42-4B16-AE9E-665A995D021C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ABE5B275-DC1D-4101-B9DC-2E2096741FE6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This includes updating furniture, shelving, and accessory spaces.</a:t>
          </a:r>
          <a:endParaRPr lang="en-US" dirty="0">
            <a:latin typeface="Franklin Gothic Book" panose="020B0503020102020204" pitchFamily="34" charset="0"/>
          </a:endParaRPr>
        </a:p>
      </dgm:t>
    </dgm:pt>
    <dgm:pt modelId="{279A94C4-FCF7-4459-A6D0-51104FFAD71E}" type="parTrans" cxnId="{CB6733C3-54A2-4B45-8231-99655E4DF736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96E58D20-A2F3-49C1-B342-EC1314DC117B}" type="sibTrans" cxnId="{CB6733C3-54A2-4B45-8231-99655E4DF736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92FAEC4E-E4F5-443C-BDA5-C547FE8459A0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Create dedicated maker spaces.</a:t>
          </a:r>
          <a:endParaRPr lang="en-US" dirty="0">
            <a:latin typeface="Franklin Gothic Book" panose="020B0503020102020204" pitchFamily="34" charset="0"/>
          </a:endParaRPr>
        </a:p>
      </dgm:t>
    </dgm:pt>
    <dgm:pt modelId="{4FF419C5-4865-45AB-ADEA-928E4196728A}" type="parTrans" cxnId="{FED8C86A-3B81-416E-8328-7BF8D2F1372B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B7A4C88E-9E7A-4C50-AC3B-0A0F4882240F}" type="sibTrans" cxnId="{FED8C86A-3B81-416E-8328-7BF8D2F1372B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F08CB6D3-5C07-43AA-B9BA-2C7BB061BD2E}">
      <dgm:prSet/>
      <dgm:spPr/>
      <dgm:t>
        <a:bodyPr/>
        <a:lstStyle/>
        <a:p>
          <a:r>
            <a:rPr lang="en-US" dirty="0" smtClean="0">
              <a:latin typeface="Franklin Gothic Book" panose="020B0503020102020204" pitchFamily="34" charset="0"/>
            </a:rPr>
            <a:t>Update blinds or shades in spaces with natural light to better control the light.  </a:t>
          </a:r>
          <a:endParaRPr lang="en-US" dirty="0">
            <a:latin typeface="Franklin Gothic Book" panose="020B0503020102020204" pitchFamily="34" charset="0"/>
          </a:endParaRPr>
        </a:p>
      </dgm:t>
    </dgm:pt>
    <dgm:pt modelId="{F78A87BB-ABDA-4F09-8326-1746076D6533}" type="parTrans" cxnId="{1025CFF3-9420-4D80-A49F-F3EEC3903D4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7D79AFF1-C338-4519-BFEA-A6B61C30E545}" type="sibTrans" cxnId="{1025CFF3-9420-4D80-A49F-F3EEC3903D48}">
      <dgm:prSet/>
      <dgm:spPr/>
      <dgm:t>
        <a:bodyPr/>
        <a:lstStyle/>
        <a:p>
          <a:endParaRPr lang="en-US">
            <a:latin typeface="Franklin Gothic Book" panose="020B0503020102020204" pitchFamily="34" charset="0"/>
          </a:endParaRPr>
        </a:p>
      </dgm:t>
    </dgm:pt>
    <dgm:pt modelId="{63F0722C-B41E-4420-9C92-4A2EB0CDD111}" type="pres">
      <dgm:prSet presAssocID="{A18D9FC9-2E2A-44E2-A579-5FFA67256C8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B0A88A-83AA-4B33-BAE2-2EAE67A9F37D}" type="pres">
      <dgm:prSet presAssocID="{E259D501-5196-41D0-93C0-344B7D531C80}" presName="parentLin" presStyleCnt="0"/>
      <dgm:spPr/>
    </dgm:pt>
    <dgm:pt modelId="{957A2DCD-AB9C-4F41-A845-4E9909137579}" type="pres">
      <dgm:prSet presAssocID="{E259D501-5196-41D0-93C0-344B7D531C80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74209F50-BA9F-42EC-9817-36B3B4381D8E}" type="pres">
      <dgm:prSet presAssocID="{E259D501-5196-41D0-93C0-344B7D531C80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179B4D-E8B2-4377-B330-D8EA3DD6BAA6}" type="pres">
      <dgm:prSet presAssocID="{E259D501-5196-41D0-93C0-344B7D531C80}" presName="negativeSpace" presStyleCnt="0"/>
      <dgm:spPr/>
    </dgm:pt>
    <dgm:pt modelId="{A2CF0005-2FCB-4B7E-A902-E363BDEE4AB1}" type="pres">
      <dgm:prSet presAssocID="{E259D501-5196-41D0-93C0-344B7D531C80}" presName="childText" presStyleLbl="conFgAcc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63C9A2-051C-4FD6-89D8-41E3C98A4FF3}" type="pres">
      <dgm:prSet presAssocID="{8EE135C8-F35F-4BA4-A082-4F6064418BDF}" presName="spaceBetweenRectangles" presStyleCnt="0"/>
      <dgm:spPr/>
    </dgm:pt>
    <dgm:pt modelId="{80E6A3E9-D823-41F1-A4E8-AA8C82AA7D41}" type="pres">
      <dgm:prSet presAssocID="{5277E277-D66B-4763-A6E6-9334B949835A}" presName="parentLin" presStyleCnt="0"/>
      <dgm:spPr/>
    </dgm:pt>
    <dgm:pt modelId="{45265404-743F-416A-AE21-3EC2DB2BF779}" type="pres">
      <dgm:prSet presAssocID="{5277E277-D66B-4763-A6E6-9334B949835A}" presName="parentLeftMargin" presStyleLbl="node1" presStyleIdx="0" presStyleCnt="6"/>
      <dgm:spPr/>
      <dgm:t>
        <a:bodyPr/>
        <a:lstStyle/>
        <a:p>
          <a:endParaRPr lang="en-US"/>
        </a:p>
      </dgm:t>
    </dgm:pt>
    <dgm:pt modelId="{D5E5AD08-726E-4A8C-8BFE-A633DD5BF8B2}" type="pres">
      <dgm:prSet presAssocID="{5277E277-D66B-4763-A6E6-9334B949835A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150553-3418-4BD0-BD9A-C74EBD957892}" type="pres">
      <dgm:prSet presAssocID="{5277E277-D66B-4763-A6E6-9334B949835A}" presName="negativeSpace" presStyleCnt="0"/>
      <dgm:spPr/>
    </dgm:pt>
    <dgm:pt modelId="{06E3A20F-7D49-4F0F-A3F0-45173F9FB9AF}" type="pres">
      <dgm:prSet presAssocID="{5277E277-D66B-4763-A6E6-9334B949835A}" presName="childText" presStyleLbl="conFgAcc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62B970-296A-49D5-A2E3-E975419FA55F}" type="pres">
      <dgm:prSet presAssocID="{85716071-3159-451B-BFD5-37CC1F27FCA9}" presName="spaceBetweenRectangles" presStyleCnt="0"/>
      <dgm:spPr/>
    </dgm:pt>
    <dgm:pt modelId="{0A91667D-0687-4037-AB87-F0AD09FE0D3F}" type="pres">
      <dgm:prSet presAssocID="{D28572CA-5839-4B84-A8EF-9B89DF10CABB}" presName="parentLin" presStyleCnt="0"/>
      <dgm:spPr/>
    </dgm:pt>
    <dgm:pt modelId="{3461D4CE-9AC6-445F-9E89-C92A1E429967}" type="pres">
      <dgm:prSet presAssocID="{D28572CA-5839-4B84-A8EF-9B89DF10CABB}" presName="parentLeftMargin" presStyleLbl="node1" presStyleIdx="1" presStyleCnt="6"/>
      <dgm:spPr/>
      <dgm:t>
        <a:bodyPr/>
        <a:lstStyle/>
        <a:p>
          <a:endParaRPr lang="en-US"/>
        </a:p>
      </dgm:t>
    </dgm:pt>
    <dgm:pt modelId="{CEB6B185-6BEB-4FB9-BA6C-51C1B5925A1A}" type="pres">
      <dgm:prSet presAssocID="{D28572CA-5839-4B84-A8EF-9B89DF10CABB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26DA76-027D-42FB-B9EC-E732671B2D35}" type="pres">
      <dgm:prSet presAssocID="{D28572CA-5839-4B84-A8EF-9B89DF10CABB}" presName="negativeSpace" presStyleCnt="0"/>
      <dgm:spPr/>
    </dgm:pt>
    <dgm:pt modelId="{83CDAE35-5D80-42B2-800B-404D056E9170}" type="pres">
      <dgm:prSet presAssocID="{D28572CA-5839-4B84-A8EF-9B89DF10CABB}" presName="childText" presStyleLbl="conFgAcc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355D32-9B18-48AE-9222-59A52E557AD8}" type="pres">
      <dgm:prSet presAssocID="{1EFD2E56-D7EF-41AD-B9A6-A84A00C0425C}" presName="spaceBetweenRectangles" presStyleCnt="0"/>
      <dgm:spPr/>
    </dgm:pt>
    <dgm:pt modelId="{C75F9E0C-3935-4FE9-8E40-B8747CD2BB85}" type="pres">
      <dgm:prSet presAssocID="{CD35B725-FC71-487B-A60B-D6B5EE39393F}" presName="parentLin" presStyleCnt="0"/>
      <dgm:spPr/>
    </dgm:pt>
    <dgm:pt modelId="{510D8730-2FA4-49FD-8923-C158D4E3709B}" type="pres">
      <dgm:prSet presAssocID="{CD35B725-FC71-487B-A60B-D6B5EE39393F}" presName="parentLeftMargin" presStyleLbl="node1" presStyleIdx="2" presStyleCnt="6"/>
      <dgm:spPr/>
      <dgm:t>
        <a:bodyPr/>
        <a:lstStyle/>
        <a:p>
          <a:endParaRPr lang="en-US"/>
        </a:p>
      </dgm:t>
    </dgm:pt>
    <dgm:pt modelId="{30FA7CC4-FC2B-4F82-A884-97F9EEEC8E65}" type="pres">
      <dgm:prSet presAssocID="{CD35B725-FC71-487B-A60B-D6B5EE39393F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F085AB2-4848-4D99-93CA-277201A8C0C2}" type="pres">
      <dgm:prSet presAssocID="{CD35B725-FC71-487B-A60B-D6B5EE39393F}" presName="negativeSpace" presStyleCnt="0"/>
      <dgm:spPr/>
    </dgm:pt>
    <dgm:pt modelId="{F4868532-7865-4F88-B349-F3C4085E907B}" type="pres">
      <dgm:prSet presAssocID="{CD35B725-FC71-487B-A60B-D6B5EE39393F}" presName="childText" presStyleLbl="conFgAcc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AD1A7D-D5EA-4F97-A832-7C24BCEE32FE}" type="pres">
      <dgm:prSet presAssocID="{790D9E3E-5600-453F-AD70-00318891DE91}" presName="spaceBetweenRectangles" presStyleCnt="0"/>
      <dgm:spPr/>
    </dgm:pt>
    <dgm:pt modelId="{44E21CC5-D1FF-4832-BE22-BAC58D8096BD}" type="pres">
      <dgm:prSet presAssocID="{925D195B-0175-4AB7-9F43-6B9A7C483AB3}" presName="parentLin" presStyleCnt="0"/>
      <dgm:spPr/>
    </dgm:pt>
    <dgm:pt modelId="{E44583D7-EC10-4852-BAEC-7F57ACAD4F26}" type="pres">
      <dgm:prSet presAssocID="{925D195B-0175-4AB7-9F43-6B9A7C483AB3}" presName="parentLeftMargin" presStyleLbl="node1" presStyleIdx="3" presStyleCnt="6"/>
      <dgm:spPr/>
      <dgm:t>
        <a:bodyPr/>
        <a:lstStyle/>
        <a:p>
          <a:endParaRPr lang="en-US"/>
        </a:p>
      </dgm:t>
    </dgm:pt>
    <dgm:pt modelId="{695ADE5A-4EF7-4067-AB1A-46982874F450}" type="pres">
      <dgm:prSet presAssocID="{925D195B-0175-4AB7-9F43-6B9A7C483AB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F1BB64-3931-452F-84F3-2B102FB770B0}" type="pres">
      <dgm:prSet presAssocID="{925D195B-0175-4AB7-9F43-6B9A7C483AB3}" presName="negativeSpace" presStyleCnt="0"/>
      <dgm:spPr/>
    </dgm:pt>
    <dgm:pt modelId="{736FED36-C460-474B-A611-1FCEEEBF8FA0}" type="pres">
      <dgm:prSet presAssocID="{925D195B-0175-4AB7-9F43-6B9A7C483AB3}" presName="childText" presStyleLbl="conFgAcc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5A0863-22FB-4D7E-8CB2-040DA1135A48}" type="pres">
      <dgm:prSet presAssocID="{290A5EC1-A915-4FC7-957E-C895B32A16C1}" presName="spaceBetweenRectangles" presStyleCnt="0"/>
      <dgm:spPr/>
    </dgm:pt>
    <dgm:pt modelId="{1FFA8931-A30D-4B71-9070-F6DF64B2F3DE}" type="pres">
      <dgm:prSet presAssocID="{B4E3ECBA-1FB8-47BB-BE71-4A2271EA7A07}" presName="parentLin" presStyleCnt="0"/>
      <dgm:spPr/>
    </dgm:pt>
    <dgm:pt modelId="{2444834F-B138-4B61-A5D3-3329C82434AE}" type="pres">
      <dgm:prSet presAssocID="{B4E3ECBA-1FB8-47BB-BE71-4A2271EA7A07}" presName="parentLeftMargin" presStyleLbl="node1" presStyleIdx="4" presStyleCnt="6"/>
      <dgm:spPr/>
      <dgm:t>
        <a:bodyPr/>
        <a:lstStyle/>
        <a:p>
          <a:endParaRPr lang="en-US"/>
        </a:p>
      </dgm:t>
    </dgm:pt>
    <dgm:pt modelId="{EB187D50-4346-4ECC-8484-0D93A1F5373F}" type="pres">
      <dgm:prSet presAssocID="{B4E3ECBA-1FB8-47BB-BE71-4A2271EA7A07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C225AC-F1F2-40CD-9533-1A2D8ED96B0A}" type="pres">
      <dgm:prSet presAssocID="{B4E3ECBA-1FB8-47BB-BE71-4A2271EA7A07}" presName="negativeSpace" presStyleCnt="0"/>
      <dgm:spPr/>
    </dgm:pt>
    <dgm:pt modelId="{45C3C3EE-8DB0-436E-A448-3A18761136ED}" type="pres">
      <dgm:prSet presAssocID="{B4E3ECBA-1FB8-47BB-BE71-4A2271EA7A07}" presName="childText" presStyleLbl="conFg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9F3007-A53B-445D-8059-FDDC502094C2}" type="presOf" srcId="{B9C2DAFB-2003-410F-A84A-A8112FBF2D6B}" destId="{A2CF0005-2FCB-4B7E-A902-E363BDEE4AB1}" srcOrd="0" destOrd="0" presId="urn:microsoft.com/office/officeart/2005/8/layout/list1"/>
    <dgm:cxn modelId="{70A1F0A6-EB6D-449F-9AB4-92642BF9A45F}" type="presOf" srcId="{ABE5B275-DC1D-4101-B9DC-2E2096741FE6}" destId="{83CDAE35-5D80-42B2-800B-404D056E9170}" srcOrd="0" destOrd="1" presId="urn:microsoft.com/office/officeart/2005/8/layout/list1"/>
    <dgm:cxn modelId="{1025CFF3-9420-4D80-A49F-F3EEC3903D48}" srcId="{B4E3ECBA-1FB8-47BB-BE71-4A2271EA7A07}" destId="{F08CB6D3-5C07-43AA-B9BA-2C7BB061BD2E}" srcOrd="1" destOrd="0" parTransId="{F78A87BB-ABDA-4F09-8326-1746076D6533}" sibTransId="{7D79AFF1-C338-4519-BFEA-A6B61C30E545}"/>
    <dgm:cxn modelId="{0FB30E9D-15AE-4844-B7CA-BF5109FF121A}" type="presOf" srcId="{5277E277-D66B-4763-A6E6-9334B949835A}" destId="{D5E5AD08-726E-4A8C-8BFE-A633DD5BF8B2}" srcOrd="1" destOrd="0" presId="urn:microsoft.com/office/officeart/2005/8/layout/list1"/>
    <dgm:cxn modelId="{A1BEDA70-3AA9-45A7-BCB7-1CEDA12F19E1}" type="presOf" srcId="{925D195B-0175-4AB7-9F43-6B9A7C483AB3}" destId="{E44583D7-EC10-4852-BAEC-7F57ACAD4F26}" srcOrd="0" destOrd="0" presId="urn:microsoft.com/office/officeart/2005/8/layout/list1"/>
    <dgm:cxn modelId="{A82A6216-CEF5-432A-95A8-50A01D890520}" type="presOf" srcId="{D28572CA-5839-4B84-A8EF-9B89DF10CABB}" destId="{3461D4CE-9AC6-445F-9E89-C92A1E429967}" srcOrd="0" destOrd="0" presId="urn:microsoft.com/office/officeart/2005/8/layout/list1"/>
    <dgm:cxn modelId="{14499502-D832-45A1-86E6-89842A5B8466}" type="presOf" srcId="{925D195B-0175-4AB7-9F43-6B9A7C483AB3}" destId="{695ADE5A-4EF7-4067-AB1A-46982874F450}" srcOrd="1" destOrd="0" presId="urn:microsoft.com/office/officeart/2005/8/layout/list1"/>
    <dgm:cxn modelId="{5F1A906B-827A-418E-B005-A3B52935C57E}" srcId="{925D195B-0175-4AB7-9F43-6B9A7C483AB3}" destId="{A6D82EB9-FABE-4736-8954-6D0CA0E92BFC}" srcOrd="0" destOrd="0" parTransId="{F66044B8-F459-454F-8C43-4E99D49E608A}" sibTransId="{E79F1813-BD98-49D8-B00D-38F8F5D68FBB}"/>
    <dgm:cxn modelId="{FFAE5177-F10C-4BD2-BCBC-4F7ED5DC41D4}" type="presOf" srcId="{B4E3ECBA-1FB8-47BB-BE71-4A2271EA7A07}" destId="{2444834F-B138-4B61-A5D3-3329C82434AE}" srcOrd="0" destOrd="0" presId="urn:microsoft.com/office/officeart/2005/8/layout/list1"/>
    <dgm:cxn modelId="{9F1916E8-FCCC-447B-8086-79E29C97206E}" type="presOf" srcId="{D28572CA-5839-4B84-A8EF-9B89DF10CABB}" destId="{CEB6B185-6BEB-4FB9-BA6C-51C1B5925A1A}" srcOrd="1" destOrd="0" presId="urn:microsoft.com/office/officeart/2005/8/layout/list1"/>
    <dgm:cxn modelId="{66519F42-7CD9-48D4-8B71-4D1076753C04}" srcId="{A18D9FC9-2E2A-44E2-A579-5FFA67256C8D}" destId="{CD35B725-FC71-487B-A60B-D6B5EE39393F}" srcOrd="3" destOrd="0" parTransId="{D4CB13AA-6C1C-4491-8EC5-55734FF54368}" sibTransId="{790D9E3E-5600-453F-AD70-00318891DE91}"/>
    <dgm:cxn modelId="{256363E6-9171-4798-BECF-B58D1950C128}" srcId="{A18D9FC9-2E2A-44E2-A579-5FFA67256C8D}" destId="{D28572CA-5839-4B84-A8EF-9B89DF10CABB}" srcOrd="2" destOrd="0" parTransId="{C5C8CC45-2B09-400C-A2F5-3C96AD75C900}" sibTransId="{1EFD2E56-D7EF-41AD-B9A6-A84A00C0425C}"/>
    <dgm:cxn modelId="{ACF751BF-F929-4A39-B722-7AD534F46179}" type="presOf" srcId="{E259D501-5196-41D0-93C0-344B7D531C80}" destId="{74209F50-BA9F-42EC-9817-36B3B4381D8E}" srcOrd="1" destOrd="0" presId="urn:microsoft.com/office/officeart/2005/8/layout/list1"/>
    <dgm:cxn modelId="{345EACBE-D662-494A-9A18-691752420A7C}" type="presOf" srcId="{B8150C55-7296-4872-BF23-1C9954F90281}" destId="{06E3A20F-7D49-4F0F-A3F0-45173F9FB9AF}" srcOrd="0" destOrd="0" presId="urn:microsoft.com/office/officeart/2005/8/layout/list1"/>
    <dgm:cxn modelId="{CB6733C3-54A2-4B45-8231-99655E4DF736}" srcId="{D28572CA-5839-4B84-A8EF-9B89DF10CABB}" destId="{ABE5B275-DC1D-4101-B9DC-2E2096741FE6}" srcOrd="1" destOrd="0" parTransId="{279A94C4-FCF7-4459-A6D0-51104FFAD71E}" sibTransId="{96E58D20-A2F3-49C1-B342-EC1314DC117B}"/>
    <dgm:cxn modelId="{1D3BEEFD-AC0E-40E6-8362-E0294EE57C35}" type="presOf" srcId="{CD35B725-FC71-487B-A60B-D6B5EE39393F}" destId="{30FA7CC4-FC2B-4F82-A884-97F9EEEC8E65}" srcOrd="1" destOrd="0" presId="urn:microsoft.com/office/officeart/2005/8/layout/list1"/>
    <dgm:cxn modelId="{87D1B1C7-D68F-452F-8A8F-DB392CE8A351}" type="presOf" srcId="{A18D9FC9-2E2A-44E2-A579-5FFA67256C8D}" destId="{63F0722C-B41E-4420-9C92-4A2EB0CDD111}" srcOrd="0" destOrd="0" presId="urn:microsoft.com/office/officeart/2005/8/layout/list1"/>
    <dgm:cxn modelId="{5E1D68C7-53FC-430B-BDC8-4D1867FFB85D}" type="presOf" srcId="{EB9F9FC4-D984-454D-91DA-150754040767}" destId="{45C3C3EE-8DB0-436E-A448-3A18761136ED}" srcOrd="0" destOrd="0" presId="urn:microsoft.com/office/officeart/2005/8/layout/list1"/>
    <dgm:cxn modelId="{366F9704-559A-41BD-93D1-24BB68E461F3}" srcId="{D28572CA-5839-4B84-A8EF-9B89DF10CABB}" destId="{3DE17D9E-CA31-48EA-9269-0A7D6882FD14}" srcOrd="0" destOrd="0" parTransId="{6FDC9CEC-1884-420F-AD00-B7639831DCE2}" sibTransId="{EE303B9D-5E7B-4D3C-B7BC-EF0F64209E33}"/>
    <dgm:cxn modelId="{E4C7B13A-77F2-40F7-8A98-790DFABEC20A}" type="presOf" srcId="{A6D82EB9-FABE-4736-8954-6D0CA0E92BFC}" destId="{736FED36-C460-474B-A611-1FCEEEBF8FA0}" srcOrd="0" destOrd="0" presId="urn:microsoft.com/office/officeart/2005/8/layout/list1"/>
    <dgm:cxn modelId="{A3ABA4D5-BD8A-4095-A2BC-D291972E2CF6}" srcId="{A18D9FC9-2E2A-44E2-A579-5FFA67256C8D}" destId="{E259D501-5196-41D0-93C0-344B7D531C80}" srcOrd="0" destOrd="0" parTransId="{6657071B-0984-4D16-B5CB-168D13ACF349}" sibTransId="{8EE135C8-F35F-4BA4-A082-4F6064418BDF}"/>
    <dgm:cxn modelId="{614717E2-B85C-4932-B3C7-400542805DE9}" type="presOf" srcId="{CD35B725-FC71-487B-A60B-D6B5EE39393F}" destId="{510D8730-2FA4-49FD-8923-C158D4E3709B}" srcOrd="0" destOrd="0" presId="urn:microsoft.com/office/officeart/2005/8/layout/list1"/>
    <dgm:cxn modelId="{7D200683-F31D-49F4-9714-B37339F16AF8}" type="presOf" srcId="{5277E277-D66B-4763-A6E6-9334B949835A}" destId="{45265404-743F-416A-AE21-3EC2DB2BF779}" srcOrd="0" destOrd="0" presId="urn:microsoft.com/office/officeart/2005/8/layout/list1"/>
    <dgm:cxn modelId="{E0238E4F-1FFA-4A67-B3EF-6D2DF22B7791}" type="presOf" srcId="{F08CB6D3-5C07-43AA-B9BA-2C7BB061BD2E}" destId="{45C3C3EE-8DB0-436E-A448-3A18761136ED}" srcOrd="0" destOrd="1" presId="urn:microsoft.com/office/officeart/2005/8/layout/list1"/>
    <dgm:cxn modelId="{B13B8B3F-3C5A-4848-BA5E-E6C876922958}" srcId="{A18D9FC9-2E2A-44E2-A579-5FFA67256C8D}" destId="{925D195B-0175-4AB7-9F43-6B9A7C483AB3}" srcOrd="4" destOrd="0" parTransId="{5B7C6DAC-70A8-4A1F-B785-E5CB0A700499}" sibTransId="{290A5EC1-A915-4FC7-957E-C895B32A16C1}"/>
    <dgm:cxn modelId="{C8528739-B5B0-4560-8598-19AC9B6F7C66}" srcId="{A18D9FC9-2E2A-44E2-A579-5FFA67256C8D}" destId="{5277E277-D66B-4763-A6E6-9334B949835A}" srcOrd="1" destOrd="0" parTransId="{B7A4B81C-9244-401B-A6BD-D96D6D428DB3}" sibTransId="{85716071-3159-451B-BFD5-37CC1F27FCA9}"/>
    <dgm:cxn modelId="{2DB3EAF4-5D3D-4CA9-A9B6-9C1A227E60D1}" srcId="{E259D501-5196-41D0-93C0-344B7D531C80}" destId="{6727CD91-8554-4022-915E-A6019FD4F94F}" srcOrd="1" destOrd="0" parTransId="{8BD3D266-1A22-43A2-A01C-3942F45C537F}" sibTransId="{0247A93A-7A39-4C87-8A9F-FBB7C9BDCE3E}"/>
    <dgm:cxn modelId="{58763C3D-B057-4304-9CEF-944C4C223462}" type="presOf" srcId="{680D8117-D692-4141-9AF7-772D52C5D614}" destId="{F4868532-7865-4F88-B349-F3C4085E907B}" srcOrd="0" destOrd="0" presId="urn:microsoft.com/office/officeart/2005/8/layout/list1"/>
    <dgm:cxn modelId="{220881EB-1076-4DA9-A944-CBCD6877670A}" type="presOf" srcId="{6727CD91-8554-4022-915E-A6019FD4F94F}" destId="{A2CF0005-2FCB-4B7E-A902-E363BDEE4AB1}" srcOrd="0" destOrd="1" presId="urn:microsoft.com/office/officeart/2005/8/layout/list1"/>
    <dgm:cxn modelId="{733041A9-91AB-4417-BC8D-AFBF40D3A54A}" type="presOf" srcId="{A11AC3DA-AB0D-4804-8C6B-9C175612A1A3}" destId="{06E3A20F-7D49-4F0F-A3F0-45173F9FB9AF}" srcOrd="0" destOrd="1" presId="urn:microsoft.com/office/officeart/2005/8/layout/list1"/>
    <dgm:cxn modelId="{1362DC65-6FC7-4165-AAB8-E9441315A539}" srcId="{A18D9FC9-2E2A-44E2-A579-5FFA67256C8D}" destId="{B4E3ECBA-1FB8-47BB-BE71-4A2271EA7A07}" srcOrd="5" destOrd="0" parTransId="{0F1C89A6-B8E8-492F-AF56-203DBDFDD4D5}" sibTransId="{54A6A0E3-3ECA-44AC-BFC1-BAFEEAE103D3}"/>
    <dgm:cxn modelId="{37C5A255-B269-4F2C-8176-E6C4F7C58E32}" type="presOf" srcId="{92FAEC4E-E4F5-443C-BDA5-C547FE8459A0}" destId="{736FED36-C460-474B-A611-1FCEEEBF8FA0}" srcOrd="0" destOrd="1" presId="urn:microsoft.com/office/officeart/2005/8/layout/list1"/>
    <dgm:cxn modelId="{E63A9460-E602-4F26-9426-9C8C9E841B5E}" srcId="{5277E277-D66B-4763-A6E6-9334B949835A}" destId="{B8150C55-7296-4872-BF23-1C9954F90281}" srcOrd="0" destOrd="0" parTransId="{0EBA9200-4924-44AD-B83A-0FAA26CEC9F4}" sibTransId="{9FFAF4BE-19B7-4A35-8B8C-DDF0674281BC}"/>
    <dgm:cxn modelId="{3A6087F5-057A-4936-B3A3-C08DBF85CD3D}" type="presOf" srcId="{3DE17D9E-CA31-48EA-9269-0A7D6882FD14}" destId="{83CDAE35-5D80-42B2-800B-404D056E9170}" srcOrd="0" destOrd="0" presId="urn:microsoft.com/office/officeart/2005/8/layout/list1"/>
    <dgm:cxn modelId="{98E858D6-92A7-45DD-B70B-5DA5337FA698}" srcId="{E259D501-5196-41D0-93C0-344B7D531C80}" destId="{B9C2DAFB-2003-410F-A84A-A8112FBF2D6B}" srcOrd="0" destOrd="0" parTransId="{48BEA9B3-19B5-4673-8B3A-51DED20D72D0}" sibTransId="{9E0E619A-AE4B-4F37-9006-A064D49BF3E7}"/>
    <dgm:cxn modelId="{358887CF-1278-4786-AB9A-FD0ECF1DE85D}" srcId="{B4E3ECBA-1FB8-47BB-BE71-4A2271EA7A07}" destId="{EB9F9FC4-D984-454D-91DA-150754040767}" srcOrd="0" destOrd="0" parTransId="{F415054E-6218-4F54-8F2D-5ABB6F64FAFA}" sibTransId="{DAFE8748-8F9C-4E07-A1BA-19DF738A6A6F}"/>
    <dgm:cxn modelId="{A6E9690E-DA8F-4D3F-B9A4-1891079D1A07}" type="presOf" srcId="{E259D501-5196-41D0-93C0-344B7D531C80}" destId="{957A2DCD-AB9C-4F41-A845-4E9909137579}" srcOrd="0" destOrd="0" presId="urn:microsoft.com/office/officeart/2005/8/layout/list1"/>
    <dgm:cxn modelId="{337573C9-80C3-49C8-888D-81BB8E395131}" type="presOf" srcId="{B4E3ECBA-1FB8-47BB-BE71-4A2271EA7A07}" destId="{EB187D50-4346-4ECC-8484-0D93A1F5373F}" srcOrd="1" destOrd="0" presId="urn:microsoft.com/office/officeart/2005/8/layout/list1"/>
    <dgm:cxn modelId="{BF564C4B-3D42-4B16-AE9E-665A995D021C}" srcId="{5277E277-D66B-4763-A6E6-9334B949835A}" destId="{A11AC3DA-AB0D-4804-8C6B-9C175612A1A3}" srcOrd="1" destOrd="0" parTransId="{6A31A9A5-701F-40F9-91A2-A8155F00C66E}" sibTransId="{03B4719E-7CF2-4286-9C5E-2280721ABBC1}"/>
    <dgm:cxn modelId="{FED8C86A-3B81-416E-8328-7BF8D2F1372B}" srcId="{925D195B-0175-4AB7-9F43-6B9A7C483AB3}" destId="{92FAEC4E-E4F5-443C-BDA5-C547FE8459A0}" srcOrd="1" destOrd="0" parTransId="{4FF419C5-4865-45AB-ADEA-928E4196728A}" sibTransId="{B7A4C88E-9E7A-4C50-AC3B-0A0F4882240F}"/>
    <dgm:cxn modelId="{D5E1C260-E733-4A85-A4AD-2ACAD19B569B}" srcId="{CD35B725-FC71-487B-A60B-D6B5EE39393F}" destId="{680D8117-D692-4141-9AF7-772D52C5D614}" srcOrd="0" destOrd="0" parTransId="{8F232F48-CB2A-4BF5-AB8C-ABB214D74E11}" sibTransId="{D3FB6015-300E-476F-AA3D-E2E1957949B6}"/>
    <dgm:cxn modelId="{2C592DC6-DA44-4333-89E3-019BA8A00019}" type="presParOf" srcId="{63F0722C-B41E-4420-9C92-4A2EB0CDD111}" destId="{BAB0A88A-83AA-4B33-BAE2-2EAE67A9F37D}" srcOrd="0" destOrd="0" presId="urn:microsoft.com/office/officeart/2005/8/layout/list1"/>
    <dgm:cxn modelId="{0EF6B75E-D8E5-49C8-BDC8-E6AE407499F5}" type="presParOf" srcId="{BAB0A88A-83AA-4B33-BAE2-2EAE67A9F37D}" destId="{957A2DCD-AB9C-4F41-A845-4E9909137579}" srcOrd="0" destOrd="0" presId="urn:microsoft.com/office/officeart/2005/8/layout/list1"/>
    <dgm:cxn modelId="{E13AFCB5-D9D5-4712-A04B-F4AE74638B19}" type="presParOf" srcId="{BAB0A88A-83AA-4B33-BAE2-2EAE67A9F37D}" destId="{74209F50-BA9F-42EC-9817-36B3B4381D8E}" srcOrd="1" destOrd="0" presId="urn:microsoft.com/office/officeart/2005/8/layout/list1"/>
    <dgm:cxn modelId="{236D46A3-BA73-412D-8B9A-96594E6FBF99}" type="presParOf" srcId="{63F0722C-B41E-4420-9C92-4A2EB0CDD111}" destId="{14179B4D-E8B2-4377-B330-D8EA3DD6BAA6}" srcOrd="1" destOrd="0" presId="urn:microsoft.com/office/officeart/2005/8/layout/list1"/>
    <dgm:cxn modelId="{9BFEA482-E8E1-486C-941D-D14CEA3721D7}" type="presParOf" srcId="{63F0722C-B41E-4420-9C92-4A2EB0CDD111}" destId="{A2CF0005-2FCB-4B7E-A902-E363BDEE4AB1}" srcOrd="2" destOrd="0" presId="urn:microsoft.com/office/officeart/2005/8/layout/list1"/>
    <dgm:cxn modelId="{48AD97D2-0EBA-4CA0-B300-BE03A6D731E4}" type="presParOf" srcId="{63F0722C-B41E-4420-9C92-4A2EB0CDD111}" destId="{F263C9A2-051C-4FD6-89D8-41E3C98A4FF3}" srcOrd="3" destOrd="0" presId="urn:microsoft.com/office/officeart/2005/8/layout/list1"/>
    <dgm:cxn modelId="{CAA08364-FDFB-44BF-83A0-7DB79EC08210}" type="presParOf" srcId="{63F0722C-B41E-4420-9C92-4A2EB0CDD111}" destId="{80E6A3E9-D823-41F1-A4E8-AA8C82AA7D41}" srcOrd="4" destOrd="0" presId="urn:microsoft.com/office/officeart/2005/8/layout/list1"/>
    <dgm:cxn modelId="{8792BB2C-2633-4696-ACA2-772B7B01DEE9}" type="presParOf" srcId="{80E6A3E9-D823-41F1-A4E8-AA8C82AA7D41}" destId="{45265404-743F-416A-AE21-3EC2DB2BF779}" srcOrd="0" destOrd="0" presId="urn:microsoft.com/office/officeart/2005/8/layout/list1"/>
    <dgm:cxn modelId="{85FAEF35-A97A-48FB-9EAA-6F974C391653}" type="presParOf" srcId="{80E6A3E9-D823-41F1-A4E8-AA8C82AA7D41}" destId="{D5E5AD08-726E-4A8C-8BFE-A633DD5BF8B2}" srcOrd="1" destOrd="0" presId="urn:microsoft.com/office/officeart/2005/8/layout/list1"/>
    <dgm:cxn modelId="{FCC4DE7D-9C32-44A3-A021-B16DCBD2286F}" type="presParOf" srcId="{63F0722C-B41E-4420-9C92-4A2EB0CDD111}" destId="{99150553-3418-4BD0-BD9A-C74EBD957892}" srcOrd="5" destOrd="0" presId="urn:microsoft.com/office/officeart/2005/8/layout/list1"/>
    <dgm:cxn modelId="{116155E7-5C14-4841-BCBE-1705AABB7026}" type="presParOf" srcId="{63F0722C-B41E-4420-9C92-4A2EB0CDD111}" destId="{06E3A20F-7D49-4F0F-A3F0-45173F9FB9AF}" srcOrd="6" destOrd="0" presId="urn:microsoft.com/office/officeart/2005/8/layout/list1"/>
    <dgm:cxn modelId="{E57CE767-40DA-4570-B979-032028E32203}" type="presParOf" srcId="{63F0722C-B41E-4420-9C92-4A2EB0CDD111}" destId="{1762B970-296A-49D5-A2E3-E975419FA55F}" srcOrd="7" destOrd="0" presId="urn:microsoft.com/office/officeart/2005/8/layout/list1"/>
    <dgm:cxn modelId="{E60F3900-C6F2-44C1-BD08-CD917B477421}" type="presParOf" srcId="{63F0722C-B41E-4420-9C92-4A2EB0CDD111}" destId="{0A91667D-0687-4037-AB87-F0AD09FE0D3F}" srcOrd="8" destOrd="0" presId="urn:microsoft.com/office/officeart/2005/8/layout/list1"/>
    <dgm:cxn modelId="{10A23BD5-0AB2-4282-BCF7-3FBCB95AF874}" type="presParOf" srcId="{0A91667D-0687-4037-AB87-F0AD09FE0D3F}" destId="{3461D4CE-9AC6-445F-9E89-C92A1E429967}" srcOrd="0" destOrd="0" presId="urn:microsoft.com/office/officeart/2005/8/layout/list1"/>
    <dgm:cxn modelId="{A48D6D4A-D1E3-41D2-82A9-F60731B86946}" type="presParOf" srcId="{0A91667D-0687-4037-AB87-F0AD09FE0D3F}" destId="{CEB6B185-6BEB-4FB9-BA6C-51C1B5925A1A}" srcOrd="1" destOrd="0" presId="urn:microsoft.com/office/officeart/2005/8/layout/list1"/>
    <dgm:cxn modelId="{DBED4DEE-57A8-4F08-AF8E-B6271C0F40F1}" type="presParOf" srcId="{63F0722C-B41E-4420-9C92-4A2EB0CDD111}" destId="{2626DA76-027D-42FB-B9EC-E732671B2D35}" srcOrd="9" destOrd="0" presId="urn:microsoft.com/office/officeart/2005/8/layout/list1"/>
    <dgm:cxn modelId="{6D3CCB22-6C4E-45DA-9E48-C7F90A20BA76}" type="presParOf" srcId="{63F0722C-B41E-4420-9C92-4A2EB0CDD111}" destId="{83CDAE35-5D80-42B2-800B-404D056E9170}" srcOrd="10" destOrd="0" presId="urn:microsoft.com/office/officeart/2005/8/layout/list1"/>
    <dgm:cxn modelId="{F496A983-1D44-472F-B9D9-8FF58FF4364E}" type="presParOf" srcId="{63F0722C-B41E-4420-9C92-4A2EB0CDD111}" destId="{DB355D32-9B18-48AE-9222-59A52E557AD8}" srcOrd="11" destOrd="0" presId="urn:microsoft.com/office/officeart/2005/8/layout/list1"/>
    <dgm:cxn modelId="{2B67D8CB-A5CB-48B0-B8E1-70DDF9964CCA}" type="presParOf" srcId="{63F0722C-B41E-4420-9C92-4A2EB0CDD111}" destId="{C75F9E0C-3935-4FE9-8E40-B8747CD2BB85}" srcOrd="12" destOrd="0" presId="urn:microsoft.com/office/officeart/2005/8/layout/list1"/>
    <dgm:cxn modelId="{63DFE2EC-12A8-446D-B026-B51A9D10F2E9}" type="presParOf" srcId="{C75F9E0C-3935-4FE9-8E40-B8747CD2BB85}" destId="{510D8730-2FA4-49FD-8923-C158D4E3709B}" srcOrd="0" destOrd="0" presId="urn:microsoft.com/office/officeart/2005/8/layout/list1"/>
    <dgm:cxn modelId="{0D9C36AF-27C2-42C8-BE14-BE82D0DF58CD}" type="presParOf" srcId="{C75F9E0C-3935-4FE9-8E40-B8747CD2BB85}" destId="{30FA7CC4-FC2B-4F82-A884-97F9EEEC8E65}" srcOrd="1" destOrd="0" presId="urn:microsoft.com/office/officeart/2005/8/layout/list1"/>
    <dgm:cxn modelId="{3EEFF663-3195-490F-8B0E-FD35FF281324}" type="presParOf" srcId="{63F0722C-B41E-4420-9C92-4A2EB0CDD111}" destId="{6F085AB2-4848-4D99-93CA-277201A8C0C2}" srcOrd="13" destOrd="0" presId="urn:microsoft.com/office/officeart/2005/8/layout/list1"/>
    <dgm:cxn modelId="{07492795-1841-4046-8167-0C470860F236}" type="presParOf" srcId="{63F0722C-B41E-4420-9C92-4A2EB0CDD111}" destId="{F4868532-7865-4F88-B349-F3C4085E907B}" srcOrd="14" destOrd="0" presId="urn:microsoft.com/office/officeart/2005/8/layout/list1"/>
    <dgm:cxn modelId="{D8AA130F-747D-404C-BECA-DEF8E32CAF34}" type="presParOf" srcId="{63F0722C-B41E-4420-9C92-4A2EB0CDD111}" destId="{85AD1A7D-D5EA-4F97-A832-7C24BCEE32FE}" srcOrd="15" destOrd="0" presId="urn:microsoft.com/office/officeart/2005/8/layout/list1"/>
    <dgm:cxn modelId="{100D3652-2339-47CB-8372-4BD0D863F500}" type="presParOf" srcId="{63F0722C-B41E-4420-9C92-4A2EB0CDD111}" destId="{44E21CC5-D1FF-4832-BE22-BAC58D8096BD}" srcOrd="16" destOrd="0" presId="urn:microsoft.com/office/officeart/2005/8/layout/list1"/>
    <dgm:cxn modelId="{C939DFEE-BE99-4F71-BFC0-251229726C45}" type="presParOf" srcId="{44E21CC5-D1FF-4832-BE22-BAC58D8096BD}" destId="{E44583D7-EC10-4852-BAEC-7F57ACAD4F26}" srcOrd="0" destOrd="0" presId="urn:microsoft.com/office/officeart/2005/8/layout/list1"/>
    <dgm:cxn modelId="{9A6B10EE-9AB1-4B53-82E7-C272CCE041B8}" type="presParOf" srcId="{44E21CC5-D1FF-4832-BE22-BAC58D8096BD}" destId="{695ADE5A-4EF7-4067-AB1A-46982874F450}" srcOrd="1" destOrd="0" presId="urn:microsoft.com/office/officeart/2005/8/layout/list1"/>
    <dgm:cxn modelId="{BA53D1AB-0289-4ACD-ADEB-93A98D8727CD}" type="presParOf" srcId="{63F0722C-B41E-4420-9C92-4A2EB0CDD111}" destId="{C2F1BB64-3931-452F-84F3-2B102FB770B0}" srcOrd="17" destOrd="0" presId="urn:microsoft.com/office/officeart/2005/8/layout/list1"/>
    <dgm:cxn modelId="{72D19B9B-B23B-43B6-9101-3E3499BEEA17}" type="presParOf" srcId="{63F0722C-B41E-4420-9C92-4A2EB0CDD111}" destId="{736FED36-C460-474B-A611-1FCEEEBF8FA0}" srcOrd="18" destOrd="0" presId="urn:microsoft.com/office/officeart/2005/8/layout/list1"/>
    <dgm:cxn modelId="{57C98809-C72D-4719-B32E-A454EAAFE55A}" type="presParOf" srcId="{63F0722C-B41E-4420-9C92-4A2EB0CDD111}" destId="{245A0863-22FB-4D7E-8CB2-040DA1135A48}" srcOrd="19" destOrd="0" presId="urn:microsoft.com/office/officeart/2005/8/layout/list1"/>
    <dgm:cxn modelId="{6092476E-F81A-4DCC-A19C-38C67B9B40E7}" type="presParOf" srcId="{63F0722C-B41E-4420-9C92-4A2EB0CDD111}" destId="{1FFA8931-A30D-4B71-9070-F6DF64B2F3DE}" srcOrd="20" destOrd="0" presId="urn:microsoft.com/office/officeart/2005/8/layout/list1"/>
    <dgm:cxn modelId="{160B98BC-9355-4879-B78A-871FB3B7A654}" type="presParOf" srcId="{1FFA8931-A30D-4B71-9070-F6DF64B2F3DE}" destId="{2444834F-B138-4B61-A5D3-3329C82434AE}" srcOrd="0" destOrd="0" presId="urn:microsoft.com/office/officeart/2005/8/layout/list1"/>
    <dgm:cxn modelId="{2679A6A9-CB23-4F89-9059-5AB9B1349D0F}" type="presParOf" srcId="{1FFA8931-A30D-4B71-9070-F6DF64B2F3DE}" destId="{EB187D50-4346-4ECC-8484-0D93A1F5373F}" srcOrd="1" destOrd="0" presId="urn:microsoft.com/office/officeart/2005/8/layout/list1"/>
    <dgm:cxn modelId="{7E0FFE90-D4E4-4622-AF53-E63C95B78402}" type="presParOf" srcId="{63F0722C-B41E-4420-9C92-4A2EB0CDD111}" destId="{D5C225AC-F1F2-40CD-9533-1A2D8ED96B0A}" srcOrd="21" destOrd="0" presId="urn:microsoft.com/office/officeart/2005/8/layout/list1"/>
    <dgm:cxn modelId="{99443601-DD6D-4112-AF05-8E4BB679AD8D}" type="presParOf" srcId="{63F0722C-B41E-4420-9C92-4A2EB0CDD111}" destId="{45C3C3EE-8DB0-436E-A448-3A18761136ED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9057D7-3AD6-4648-878E-21BCCF18BCB6}">
      <dsp:nvSpPr>
        <dsp:cNvPr id="0" name=""/>
        <dsp:cNvSpPr/>
      </dsp:nvSpPr>
      <dsp:spPr>
        <a:xfrm>
          <a:off x="2253971" y="557205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7718" y="600619"/>
        <a:ext cx="23057" cy="4611"/>
      </dsp:txXfrm>
    </dsp:sp>
    <dsp:sp modelId="{38C6FEC2-2D5C-4172-A1A5-67514981D2D7}">
      <dsp:nvSpPr>
        <dsp:cNvPr id="0" name=""/>
        <dsp:cNvSpPr/>
      </dsp:nvSpPr>
      <dsp:spPr>
        <a:xfrm>
          <a:off x="250770" y="1425"/>
          <a:ext cx="2005001" cy="1203000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July: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LRPAC Recommendation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250770" y="1425"/>
        <a:ext cx="2005001" cy="1203000"/>
      </dsp:txXfrm>
    </dsp:sp>
    <dsp:sp modelId="{AF4E5439-A016-4819-9304-A5145E19420B}">
      <dsp:nvSpPr>
        <dsp:cNvPr id="0" name=""/>
        <dsp:cNvSpPr/>
      </dsp:nvSpPr>
      <dsp:spPr>
        <a:xfrm>
          <a:off x="4720123" y="557205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34029"/>
              <a:satOff val="-6043"/>
              <a:lumOff val="466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23869" y="600619"/>
        <a:ext cx="23057" cy="4611"/>
      </dsp:txXfrm>
    </dsp:sp>
    <dsp:sp modelId="{26220032-A5F9-47AB-9ED9-E2805BE7309D}">
      <dsp:nvSpPr>
        <dsp:cNvPr id="0" name=""/>
        <dsp:cNvSpPr/>
      </dsp:nvSpPr>
      <dsp:spPr>
        <a:xfrm>
          <a:off x="2716921" y="1425"/>
          <a:ext cx="2005001" cy="1203000"/>
        </a:xfrm>
        <a:prstGeom prst="rect">
          <a:avLst/>
        </a:prstGeom>
        <a:solidFill>
          <a:schemeClr val="accent2">
            <a:shade val="80000"/>
            <a:hueOff val="-29752"/>
            <a:satOff val="-5355"/>
            <a:lumOff val="43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August: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Staff Presentation &amp; School Board Approval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2716921" y="1425"/>
        <a:ext cx="2005001" cy="1203000"/>
      </dsp:txXfrm>
    </dsp:sp>
    <dsp:sp modelId="{D8E50773-308E-4380-A043-164976F6DC27}">
      <dsp:nvSpPr>
        <dsp:cNvPr id="0" name=""/>
        <dsp:cNvSpPr/>
      </dsp:nvSpPr>
      <dsp:spPr>
        <a:xfrm>
          <a:off x="1253271" y="1202625"/>
          <a:ext cx="4932302" cy="430550"/>
        </a:xfrm>
        <a:custGeom>
          <a:avLst/>
          <a:gdLst/>
          <a:ahLst/>
          <a:cxnLst/>
          <a:rect l="0" t="0" r="0" b="0"/>
          <a:pathLst>
            <a:path>
              <a:moveTo>
                <a:pt x="4932302" y="0"/>
              </a:moveTo>
              <a:lnTo>
                <a:pt x="4932302" y="232375"/>
              </a:lnTo>
              <a:lnTo>
                <a:pt x="0" y="232375"/>
              </a:lnTo>
              <a:lnTo>
                <a:pt x="0" y="43055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68059"/>
              <a:satOff val="-12086"/>
              <a:lumOff val="933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95577" y="1415595"/>
        <a:ext cx="247690" cy="4611"/>
      </dsp:txXfrm>
    </dsp:sp>
    <dsp:sp modelId="{89BE8931-7688-44F9-AE6D-67CEED504548}">
      <dsp:nvSpPr>
        <dsp:cNvPr id="0" name=""/>
        <dsp:cNvSpPr/>
      </dsp:nvSpPr>
      <dsp:spPr>
        <a:xfrm>
          <a:off x="5183073" y="1425"/>
          <a:ext cx="2005001" cy="1203000"/>
        </a:xfrm>
        <a:prstGeom prst="rect">
          <a:avLst/>
        </a:prstGeom>
        <a:solidFill>
          <a:schemeClr val="accent2">
            <a:shade val="80000"/>
            <a:hueOff val="-59505"/>
            <a:satOff val="-10710"/>
            <a:lumOff val="864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September: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OMB + OFD Review Submission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5183073" y="1425"/>
        <a:ext cx="2005001" cy="1203000"/>
      </dsp:txXfrm>
    </dsp:sp>
    <dsp:sp modelId="{EA909EFA-7259-4A17-A2E0-A615D7A199C6}">
      <dsp:nvSpPr>
        <dsp:cNvPr id="0" name=""/>
        <dsp:cNvSpPr/>
      </dsp:nvSpPr>
      <dsp:spPr>
        <a:xfrm>
          <a:off x="2253971" y="2221356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102088"/>
              <a:satOff val="-18129"/>
              <a:lumOff val="1400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7718" y="2264770"/>
        <a:ext cx="23057" cy="4611"/>
      </dsp:txXfrm>
    </dsp:sp>
    <dsp:sp modelId="{F15A923B-2D91-4531-965F-EBCBE7D1C839}">
      <dsp:nvSpPr>
        <dsp:cNvPr id="0" name=""/>
        <dsp:cNvSpPr/>
      </dsp:nvSpPr>
      <dsp:spPr>
        <a:xfrm>
          <a:off x="250770" y="1665576"/>
          <a:ext cx="2005001" cy="1203000"/>
        </a:xfrm>
        <a:prstGeom prst="rect">
          <a:avLst/>
        </a:prstGeom>
        <a:solidFill>
          <a:schemeClr val="accent2">
            <a:shade val="80000"/>
            <a:hueOff val="-89257"/>
            <a:satOff val="-16065"/>
            <a:lumOff val="129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October: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Technical Review Committee rank projects &amp; Financial Review Committee meets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250770" y="1665576"/>
        <a:ext cx="2005001" cy="1203000"/>
      </dsp:txXfrm>
    </dsp:sp>
    <dsp:sp modelId="{17532245-A446-41EC-88E4-9AF65F2DAA9E}">
      <dsp:nvSpPr>
        <dsp:cNvPr id="0" name=""/>
        <dsp:cNvSpPr/>
      </dsp:nvSpPr>
      <dsp:spPr>
        <a:xfrm>
          <a:off x="4720123" y="2221356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136118"/>
              <a:satOff val="-24171"/>
              <a:lumOff val="1866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23869" y="2264770"/>
        <a:ext cx="23057" cy="4611"/>
      </dsp:txXfrm>
    </dsp:sp>
    <dsp:sp modelId="{EE293AF9-6A6E-4BDB-A6F6-1F637B337FBD}">
      <dsp:nvSpPr>
        <dsp:cNvPr id="0" name=""/>
        <dsp:cNvSpPr/>
      </dsp:nvSpPr>
      <dsp:spPr>
        <a:xfrm>
          <a:off x="2716921" y="1665576"/>
          <a:ext cx="2005001" cy="1203000"/>
        </a:xfrm>
        <a:prstGeom prst="rect">
          <a:avLst/>
        </a:prstGeom>
        <a:solidFill>
          <a:schemeClr val="accent2">
            <a:shade val="80000"/>
            <a:hueOff val="-119009"/>
            <a:satOff val="-21420"/>
            <a:lumOff val="1729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November: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Oversight  Committee reviews TRC’s recommendation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2716921" y="1665576"/>
        <a:ext cx="2005001" cy="1203000"/>
      </dsp:txXfrm>
    </dsp:sp>
    <dsp:sp modelId="{DD9A4243-E6E4-49C6-BCA9-DF703FD402F4}">
      <dsp:nvSpPr>
        <dsp:cNvPr id="0" name=""/>
        <dsp:cNvSpPr/>
      </dsp:nvSpPr>
      <dsp:spPr>
        <a:xfrm>
          <a:off x="1253271" y="2866776"/>
          <a:ext cx="4932302" cy="430550"/>
        </a:xfrm>
        <a:custGeom>
          <a:avLst/>
          <a:gdLst/>
          <a:ahLst/>
          <a:cxnLst/>
          <a:rect l="0" t="0" r="0" b="0"/>
          <a:pathLst>
            <a:path>
              <a:moveTo>
                <a:pt x="4932302" y="0"/>
              </a:moveTo>
              <a:lnTo>
                <a:pt x="4932302" y="232375"/>
              </a:lnTo>
              <a:lnTo>
                <a:pt x="0" y="232375"/>
              </a:lnTo>
              <a:lnTo>
                <a:pt x="0" y="43055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170147"/>
              <a:satOff val="-30214"/>
              <a:lumOff val="2333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95577" y="3079746"/>
        <a:ext cx="247690" cy="4611"/>
      </dsp:txXfrm>
    </dsp:sp>
    <dsp:sp modelId="{AB7ECAEA-4451-4F6D-A297-9D5D7DC1D6E2}">
      <dsp:nvSpPr>
        <dsp:cNvPr id="0" name=""/>
        <dsp:cNvSpPr/>
      </dsp:nvSpPr>
      <dsp:spPr>
        <a:xfrm>
          <a:off x="5183073" y="1665576"/>
          <a:ext cx="2005001" cy="1203000"/>
        </a:xfrm>
        <a:prstGeom prst="rect">
          <a:avLst/>
        </a:prstGeom>
        <a:solidFill>
          <a:schemeClr val="accent2">
            <a:shade val="80000"/>
            <a:hueOff val="-148762"/>
            <a:satOff val="-26775"/>
            <a:lumOff val="216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December: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Joint Board Meeting to review recommendations</a:t>
          </a:r>
        </a:p>
      </dsp:txBody>
      <dsp:txXfrm>
        <a:off x="5183073" y="1665576"/>
        <a:ext cx="2005001" cy="1203000"/>
      </dsp:txXfrm>
    </dsp:sp>
    <dsp:sp modelId="{A436CD29-B557-4DF4-A4B7-EE09A244366A}">
      <dsp:nvSpPr>
        <dsp:cNvPr id="0" name=""/>
        <dsp:cNvSpPr/>
      </dsp:nvSpPr>
      <dsp:spPr>
        <a:xfrm>
          <a:off x="2253971" y="3885507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204177"/>
              <a:satOff val="-36257"/>
              <a:lumOff val="2800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457718" y="3928921"/>
        <a:ext cx="23057" cy="4611"/>
      </dsp:txXfrm>
    </dsp:sp>
    <dsp:sp modelId="{DDAF6B33-CDD3-47FE-838E-3554BF3D2F44}">
      <dsp:nvSpPr>
        <dsp:cNvPr id="0" name=""/>
        <dsp:cNvSpPr/>
      </dsp:nvSpPr>
      <dsp:spPr>
        <a:xfrm>
          <a:off x="250770" y="3329727"/>
          <a:ext cx="2005001" cy="1203000"/>
        </a:xfrm>
        <a:prstGeom prst="rect">
          <a:avLst/>
        </a:prstGeom>
        <a:solidFill>
          <a:schemeClr val="accent2">
            <a:shade val="80000"/>
            <a:hueOff val="-178514"/>
            <a:satOff val="-32130"/>
            <a:lumOff val="259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February: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County Executive submits final document to BOS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250770" y="3329727"/>
        <a:ext cx="2005001" cy="1203000"/>
      </dsp:txXfrm>
    </dsp:sp>
    <dsp:sp modelId="{D8589531-A644-4646-A918-55A2E227AE1E}">
      <dsp:nvSpPr>
        <dsp:cNvPr id="0" name=""/>
        <dsp:cNvSpPr/>
      </dsp:nvSpPr>
      <dsp:spPr>
        <a:xfrm>
          <a:off x="4720123" y="3885507"/>
          <a:ext cx="43055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0550" y="45720"/>
              </a:lnTo>
            </a:path>
          </a:pathLst>
        </a:custGeom>
        <a:noFill/>
        <a:ln w="6350" cap="flat" cmpd="sng" algn="ctr">
          <a:solidFill>
            <a:schemeClr val="accent2">
              <a:shade val="90000"/>
              <a:hueOff val="-238206"/>
              <a:satOff val="-42300"/>
              <a:lumOff val="3266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923869" y="3928921"/>
        <a:ext cx="23057" cy="4611"/>
      </dsp:txXfrm>
    </dsp:sp>
    <dsp:sp modelId="{7F891B2E-C627-4A60-B659-1380E732AC83}">
      <dsp:nvSpPr>
        <dsp:cNvPr id="0" name=""/>
        <dsp:cNvSpPr/>
      </dsp:nvSpPr>
      <dsp:spPr>
        <a:xfrm>
          <a:off x="2716921" y="3329727"/>
          <a:ext cx="2005001" cy="1203000"/>
        </a:xfrm>
        <a:prstGeom prst="rect">
          <a:avLst/>
        </a:prstGeom>
        <a:solidFill>
          <a:schemeClr val="accent2">
            <a:shade val="80000"/>
            <a:hueOff val="-208267"/>
            <a:satOff val="-37485"/>
            <a:lumOff val="3026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March: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BOS Work Session on capital budget + public hearings</a:t>
          </a:r>
        </a:p>
      </dsp:txBody>
      <dsp:txXfrm>
        <a:off x="2716921" y="3329727"/>
        <a:ext cx="2005001" cy="1203000"/>
      </dsp:txXfrm>
    </dsp:sp>
    <dsp:sp modelId="{78AF124A-5FEC-4D30-8712-708E1836118F}">
      <dsp:nvSpPr>
        <dsp:cNvPr id="0" name=""/>
        <dsp:cNvSpPr/>
      </dsp:nvSpPr>
      <dsp:spPr>
        <a:xfrm>
          <a:off x="5183073" y="3329727"/>
          <a:ext cx="2005001" cy="1203000"/>
        </a:xfrm>
        <a:prstGeom prst="rect">
          <a:avLst/>
        </a:prstGeom>
        <a:solidFill>
          <a:schemeClr val="accent2">
            <a:shade val="80000"/>
            <a:hueOff val="-238019"/>
            <a:satOff val="-42840"/>
            <a:lumOff val="345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April: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latin typeface="Franklin Gothic Book" panose="020B0503020102020204" pitchFamily="34" charset="0"/>
            </a:rPr>
            <a:t>BOS Adopts Budget</a:t>
          </a:r>
          <a:endParaRPr lang="en-US" sz="1300" kern="1200" dirty="0">
            <a:latin typeface="Franklin Gothic Book" panose="020B0503020102020204" pitchFamily="34" charset="0"/>
          </a:endParaRPr>
        </a:p>
      </dsp:txBody>
      <dsp:txXfrm>
        <a:off x="5183073" y="3329727"/>
        <a:ext cx="2005001" cy="1203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CF0005-2FCB-4B7E-A902-E363BDEE4AB1}">
      <dsp:nvSpPr>
        <dsp:cNvPr id="0" name=""/>
        <dsp:cNvSpPr/>
      </dsp:nvSpPr>
      <dsp:spPr>
        <a:xfrm>
          <a:off x="0" y="309532"/>
          <a:ext cx="7204435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144" tIns="249936" rIns="5591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Update furniture to create a flexible &amp; comfortable learning environment.  </a:t>
          </a:r>
          <a:endParaRPr lang="en-US" sz="1200" kern="1200" dirty="0">
            <a:latin typeface="Franklin Gothic Book" panose="020B05030201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This includes ergonomic seating choice, work surfaces that vary in height &amp; size but are all mobile, &amp; adequate storage.  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0" y="309532"/>
        <a:ext cx="7204435" cy="831600"/>
      </dsp:txXfrm>
    </dsp:sp>
    <dsp:sp modelId="{74209F50-BA9F-42EC-9817-36B3B4381D8E}">
      <dsp:nvSpPr>
        <dsp:cNvPr id="0" name=""/>
        <dsp:cNvSpPr/>
      </dsp:nvSpPr>
      <dsp:spPr>
        <a:xfrm>
          <a:off x="360221" y="132412"/>
          <a:ext cx="5043104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617" tIns="0" rIns="19061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>
              <a:latin typeface="Franklin Gothic Book" panose="020B0503020102020204" pitchFamily="34" charset="0"/>
            </a:rPr>
            <a:t>CLASSROOM FURNITURE UPGRADE</a:t>
          </a:r>
          <a:endParaRPr lang="en-US" sz="1200" i="0" kern="1200" dirty="0">
            <a:latin typeface="Franklin Gothic Book" panose="020B0503020102020204" pitchFamily="34" charset="0"/>
          </a:endParaRPr>
        </a:p>
      </dsp:txBody>
      <dsp:txXfrm>
        <a:off x="377514" y="149705"/>
        <a:ext cx="5008518" cy="319654"/>
      </dsp:txXfrm>
    </dsp:sp>
    <dsp:sp modelId="{06E3A20F-7D49-4F0F-A3F0-45173F9FB9AF}">
      <dsp:nvSpPr>
        <dsp:cNvPr id="0" name=""/>
        <dsp:cNvSpPr/>
      </dsp:nvSpPr>
      <dsp:spPr>
        <a:xfrm>
          <a:off x="0" y="1383052"/>
          <a:ext cx="720443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144" tIns="249936" rIns="5591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Renovate classroom spaces to update all finishes, casework, &amp; lighting.  </a:t>
          </a:r>
          <a:endParaRPr lang="en-US" sz="1200" kern="1200" dirty="0">
            <a:latin typeface="Franklin Gothic Book" panose="020B05030201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Improve transparency &amp; connection to adjacent spaces, including the outdoors if feasible.   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0" y="1383052"/>
        <a:ext cx="7204435" cy="680400"/>
      </dsp:txXfrm>
    </dsp:sp>
    <dsp:sp modelId="{D5E5AD08-726E-4A8C-8BFE-A633DD5BF8B2}">
      <dsp:nvSpPr>
        <dsp:cNvPr id="0" name=""/>
        <dsp:cNvSpPr/>
      </dsp:nvSpPr>
      <dsp:spPr>
        <a:xfrm>
          <a:off x="360221" y="1205932"/>
          <a:ext cx="5043104" cy="35424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617" tIns="0" rIns="19061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>
              <a:latin typeface="Franklin Gothic Book" panose="020B0503020102020204" pitchFamily="34" charset="0"/>
            </a:rPr>
            <a:t>CLASSROOM MODERNIZATION</a:t>
          </a:r>
          <a:r>
            <a:rPr lang="en-US" sz="1200" i="1" kern="1200" dirty="0" smtClean="0">
              <a:latin typeface="Franklin Gothic Book" panose="020B0503020102020204" pitchFamily="34" charset="0"/>
            </a:rPr>
            <a:t>	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377514" y="1223225"/>
        <a:ext cx="5008518" cy="319654"/>
      </dsp:txXfrm>
    </dsp:sp>
    <dsp:sp modelId="{83CDAE35-5D80-42B2-800B-404D056E9170}">
      <dsp:nvSpPr>
        <dsp:cNvPr id="0" name=""/>
        <dsp:cNvSpPr/>
      </dsp:nvSpPr>
      <dsp:spPr>
        <a:xfrm>
          <a:off x="0" y="2305372"/>
          <a:ext cx="720443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144" tIns="249936" rIns="5591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Renovate media centers to be flexible hubs of congregation, collaboration, &amp; creation.  </a:t>
          </a:r>
          <a:endParaRPr lang="en-US" sz="1200" kern="1200" dirty="0">
            <a:latin typeface="Franklin Gothic Book" panose="020B05030201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This includes updating furniture, shelving, and accessory spaces.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0" y="2305372"/>
        <a:ext cx="7204435" cy="680400"/>
      </dsp:txXfrm>
    </dsp:sp>
    <dsp:sp modelId="{CEB6B185-6BEB-4FB9-BA6C-51C1B5925A1A}">
      <dsp:nvSpPr>
        <dsp:cNvPr id="0" name=""/>
        <dsp:cNvSpPr/>
      </dsp:nvSpPr>
      <dsp:spPr>
        <a:xfrm>
          <a:off x="360221" y="2128252"/>
          <a:ext cx="5043104" cy="354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617" tIns="0" rIns="19061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>
              <a:latin typeface="Franklin Gothic Book" panose="020B0503020102020204" pitchFamily="34" charset="0"/>
            </a:rPr>
            <a:t>MEDIA CENTER RENOVATION	</a:t>
          </a:r>
          <a:endParaRPr lang="en-US" sz="1200" i="0" kern="1200" dirty="0">
            <a:latin typeface="Franklin Gothic Book" panose="020B0503020102020204" pitchFamily="34" charset="0"/>
          </a:endParaRPr>
        </a:p>
      </dsp:txBody>
      <dsp:txXfrm>
        <a:off x="377514" y="2145545"/>
        <a:ext cx="5008518" cy="319654"/>
      </dsp:txXfrm>
    </dsp:sp>
    <dsp:sp modelId="{F4868532-7865-4F88-B349-F3C4085E907B}">
      <dsp:nvSpPr>
        <dsp:cNvPr id="0" name=""/>
        <dsp:cNvSpPr/>
      </dsp:nvSpPr>
      <dsp:spPr>
        <a:xfrm>
          <a:off x="0" y="3227692"/>
          <a:ext cx="7204435" cy="491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144" tIns="249936" rIns="5591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Update cafeteria finishes &amp; furniture.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0" y="3227692"/>
        <a:ext cx="7204435" cy="491400"/>
      </dsp:txXfrm>
    </dsp:sp>
    <dsp:sp modelId="{30FA7CC4-FC2B-4F82-A884-97F9EEEC8E65}">
      <dsp:nvSpPr>
        <dsp:cNvPr id="0" name=""/>
        <dsp:cNvSpPr/>
      </dsp:nvSpPr>
      <dsp:spPr>
        <a:xfrm>
          <a:off x="360221" y="3050572"/>
          <a:ext cx="5043104" cy="3542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617" tIns="0" rIns="19061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>
              <a:latin typeface="Franklin Gothic Book" panose="020B0503020102020204" pitchFamily="34" charset="0"/>
            </a:rPr>
            <a:t>CAFETERIA RENOVATION</a:t>
          </a:r>
          <a:r>
            <a:rPr lang="en-US" sz="1200" i="1" kern="1200" dirty="0" smtClean="0">
              <a:latin typeface="Franklin Gothic Book" panose="020B0503020102020204" pitchFamily="34" charset="0"/>
            </a:rPr>
            <a:t>			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377514" y="3067865"/>
        <a:ext cx="5008518" cy="319654"/>
      </dsp:txXfrm>
    </dsp:sp>
    <dsp:sp modelId="{736FED36-C460-474B-A611-1FCEEEBF8FA0}">
      <dsp:nvSpPr>
        <dsp:cNvPr id="0" name=""/>
        <dsp:cNvSpPr/>
      </dsp:nvSpPr>
      <dsp:spPr>
        <a:xfrm>
          <a:off x="0" y="3961012"/>
          <a:ext cx="720443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144" tIns="249936" rIns="5591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Renovate existing spaces to create state-of-the-art music, art, CTE &amp; other specialty rooms.  </a:t>
          </a:r>
          <a:endParaRPr lang="en-US" sz="1200" kern="1200" dirty="0">
            <a:latin typeface="Franklin Gothic Book" panose="020B05030201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Create dedicated maker spaces.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0" y="3961012"/>
        <a:ext cx="7204435" cy="680400"/>
      </dsp:txXfrm>
    </dsp:sp>
    <dsp:sp modelId="{695ADE5A-4EF7-4067-AB1A-46982874F450}">
      <dsp:nvSpPr>
        <dsp:cNvPr id="0" name=""/>
        <dsp:cNvSpPr/>
      </dsp:nvSpPr>
      <dsp:spPr>
        <a:xfrm>
          <a:off x="360221" y="3783892"/>
          <a:ext cx="5043104" cy="3542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617" tIns="0" rIns="19061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dirty="0" smtClean="0">
              <a:latin typeface="Franklin Gothic Book" panose="020B0503020102020204" pitchFamily="34" charset="0"/>
            </a:rPr>
            <a:t>SPECIALTY CLASSROOM RENOVATION</a:t>
          </a:r>
          <a:r>
            <a:rPr lang="en-US" sz="1200" i="1" kern="1200" dirty="0" smtClean="0">
              <a:latin typeface="Franklin Gothic Book" panose="020B0503020102020204" pitchFamily="34" charset="0"/>
            </a:rPr>
            <a:t>		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377514" y="3801185"/>
        <a:ext cx="5008518" cy="319654"/>
      </dsp:txXfrm>
    </dsp:sp>
    <dsp:sp modelId="{45C3C3EE-8DB0-436E-A448-3A18761136ED}">
      <dsp:nvSpPr>
        <dsp:cNvPr id="0" name=""/>
        <dsp:cNvSpPr/>
      </dsp:nvSpPr>
      <dsp:spPr>
        <a:xfrm>
          <a:off x="0" y="4883333"/>
          <a:ext cx="7204435" cy="680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59144" tIns="249936" rIns="559144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Add day lighting to spaces with no or minimal natural light.   </a:t>
          </a:r>
          <a:endParaRPr lang="en-US" sz="1200" kern="1200" dirty="0">
            <a:latin typeface="Franklin Gothic Book" panose="020B0503020102020204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kern="1200" dirty="0" smtClean="0">
              <a:latin typeface="Franklin Gothic Book" panose="020B0503020102020204" pitchFamily="34" charset="0"/>
            </a:rPr>
            <a:t>Update blinds or shades in spaces with natural light to better control the light.  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0" y="4883333"/>
        <a:ext cx="7204435" cy="680400"/>
      </dsp:txXfrm>
    </dsp:sp>
    <dsp:sp modelId="{EB187D50-4346-4ECC-8484-0D93A1F5373F}">
      <dsp:nvSpPr>
        <dsp:cNvPr id="0" name=""/>
        <dsp:cNvSpPr/>
      </dsp:nvSpPr>
      <dsp:spPr>
        <a:xfrm>
          <a:off x="360221" y="4706212"/>
          <a:ext cx="5043104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617" tIns="0" rIns="19061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i="0" kern="1200" cap="all" baseline="0" dirty="0" err="1" smtClean="0">
              <a:latin typeface="Franklin Gothic Book" panose="020B0503020102020204" pitchFamily="34" charset="0"/>
            </a:rPr>
            <a:t>Daylighting</a:t>
          </a:r>
          <a:r>
            <a:rPr lang="en-US" sz="1200" i="0" kern="1200" cap="all" baseline="0" dirty="0" smtClean="0">
              <a:latin typeface="Franklin Gothic Book" panose="020B0503020102020204" pitchFamily="34" charset="0"/>
            </a:rPr>
            <a:t>	</a:t>
          </a:r>
          <a:r>
            <a:rPr lang="en-US" sz="1200" i="1" kern="1200" dirty="0" smtClean="0">
              <a:latin typeface="Franklin Gothic Book" panose="020B0503020102020204" pitchFamily="34" charset="0"/>
            </a:rPr>
            <a:t>			</a:t>
          </a:r>
          <a:endParaRPr lang="en-US" sz="1200" kern="1200" dirty="0">
            <a:latin typeface="Franklin Gothic Book" panose="020B0503020102020204" pitchFamily="34" charset="0"/>
          </a:endParaRPr>
        </a:p>
      </dsp:txBody>
      <dsp:txXfrm>
        <a:off x="377514" y="4723505"/>
        <a:ext cx="5008518" cy="3196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CE098D4-ABF6-4EBD-B8EF-D21F5B40A091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347B3744-2909-45D9-8091-5BCBA15CF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851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BD627B03-0398-4D09-A150-22E2CCE8B59F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7397D8B-D76E-4D00-AA99-7029FAFE5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271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102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9632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[Review general scope using bullets]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855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66612">
              <a:defRPr/>
            </a:pPr>
            <a:r>
              <a:rPr lang="en-US" dirty="0" smtClean="0"/>
              <a:t>[Review general scope using bullets]</a:t>
            </a:r>
          </a:p>
          <a:p>
            <a:endParaRPr lang="en-US" dirty="0" smtClean="0"/>
          </a:p>
          <a:p>
            <a:r>
              <a:rPr lang="en-US" dirty="0" smtClean="0"/>
              <a:t>The scope has</a:t>
            </a:r>
            <a:r>
              <a:rPr lang="en-US" baseline="0" dirty="0" smtClean="0"/>
              <a:t> been revised to include a new gym and a repurposing of the current one, rather than just expanding the current one.  </a:t>
            </a:r>
          </a:p>
          <a:p>
            <a:r>
              <a:rPr lang="en-US" baseline="0" dirty="0" smtClean="0"/>
              <a:t>More defined renovation scope.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229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are some images to give you a visual.  </a:t>
            </a:r>
          </a:p>
          <a:p>
            <a:endParaRPr lang="en-US" dirty="0" smtClean="0"/>
          </a:p>
          <a:p>
            <a:r>
              <a:rPr lang="en-US" dirty="0" smtClean="0"/>
              <a:t>Note the chairs in this image or old and inadequate for today’s standards for ergonomics</a:t>
            </a:r>
            <a:r>
              <a:rPr lang="en-US" baseline="0" dirty="0" smtClean="0"/>
              <a:t> and student comfort.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8827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casework needs to be replaced.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6544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827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media</a:t>
            </a:r>
            <a:r>
              <a:rPr lang="en-US" baseline="0" dirty="0" smtClean="0"/>
              <a:t> center is sized for 100 students based on state guidelines.  The school’s enrollment is 50% more than that.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974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image of the hallway with</a:t>
            </a:r>
            <a:r>
              <a:rPr lang="en-US" baseline="0" dirty="0" smtClean="0"/>
              <a:t> inadequate lighting and outdated ceiling.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gym is only 2,200 sf.  Which is too small for a lot of activities.</a:t>
            </a:r>
          </a:p>
          <a:p>
            <a:endParaRPr lang="en-US" baseline="0" dirty="0" smtClean="0"/>
          </a:p>
          <a:p>
            <a:r>
              <a:rPr lang="en-US" baseline="0" dirty="0" smtClean="0"/>
              <a:t>[THIS IS THE LAST SLIDE FOR RED HILL, SO EMPHASIZE AGAIN THAT THIS SCHOOL CANNOT CONTINUE TO BE KICKED DOWN THE LIST]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395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Targeted work</a:t>
            </a:r>
            <a:r>
              <a:rPr lang="en-US" baseline="0" dirty="0" smtClean="0"/>
              <a:t> to address outdated spaces</a:t>
            </a:r>
            <a:endParaRPr lang="en-US" sz="1300" dirty="0"/>
          </a:p>
          <a:p>
            <a:endParaRPr lang="en-US" sz="1300" dirty="0"/>
          </a:p>
          <a:p>
            <a:r>
              <a:rPr lang="en-US" sz="1300" dirty="0"/>
              <a:t>The work can broken down in these key areas.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is a preliminary</a:t>
            </a:r>
            <a:r>
              <a:rPr lang="en-US" baseline="0" dirty="0" smtClean="0"/>
              <a:t> plan based upon the current implementation assumptions proposed by staff.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BOS may</a:t>
            </a:r>
            <a:r>
              <a:rPr lang="en-US" baseline="0" dirty="0" smtClean="0"/>
              <a:t> change.   Will know more in September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5299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226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It is in response to growth and capacity issues not only at this school, but the urban ring in general.  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8049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1 year, 5 year &amp; 10 year projections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167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 is an</a:t>
            </a:r>
            <a:r>
              <a:rPr lang="en-US" baseline="0" dirty="0" smtClean="0"/>
              <a:t> over all plan of </a:t>
            </a:r>
            <a:r>
              <a:rPr lang="en-US" baseline="0" dirty="0" err="1" smtClean="0"/>
              <a:t>Woodbrook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6525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[Review bullet points]</a:t>
            </a:r>
          </a:p>
          <a:p>
            <a:endParaRPr lang="en-US" dirty="0" smtClean="0"/>
          </a:p>
          <a:p>
            <a:r>
              <a:rPr lang="en-US" dirty="0" smtClean="0"/>
              <a:t>Point out the addition could go either on the front of the building or the back of the building</a:t>
            </a:r>
          </a:p>
          <a:p>
            <a:endParaRPr lang="en-US" dirty="0" smtClean="0"/>
          </a:p>
          <a:p>
            <a:r>
              <a:rPr lang="en-US" dirty="0" smtClean="0"/>
              <a:t>The gym addition is not shown, but</a:t>
            </a:r>
            <a:r>
              <a:rPr lang="en-US" baseline="0" dirty="0" smtClean="0"/>
              <a:t> it would a full size facility like Greer’s new gym.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Acknowledge that this is bigger than the projections call for.  Due to the central location of the school, trends of growth after Greer addition and potentially </a:t>
            </a:r>
            <a:r>
              <a:rPr lang="en-US" baseline="0" dirty="0" err="1" smtClean="0"/>
              <a:t>Agnor</a:t>
            </a:r>
            <a:r>
              <a:rPr lang="en-US" baseline="0" dirty="0" smtClean="0"/>
              <a:t>-Hurt growth.  The increased size is justified.  Additional space could be used for other programs as well.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There is a smaller alternative if the Board would like it for consideration.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922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Comment</a:t>
            </a:r>
            <a:r>
              <a:rPr lang="en-US" baseline="0" dirty="0" smtClean="0"/>
              <a:t> that it would also include a complete renovation of the current building. (no need to review each item)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619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Next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571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Phase 1 is a greenhouse</a:t>
            </a:r>
          </a:p>
          <a:p>
            <a:endParaRPr lang="en-US" dirty="0" smtClean="0"/>
          </a:p>
          <a:p>
            <a:r>
              <a:rPr lang="en-US" dirty="0" smtClean="0"/>
              <a:t>Phase 2 is an addition which would add 3 state of the art science lab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8332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868660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99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Rosalyn TO PRESENT</a:t>
            </a:r>
          </a:p>
          <a:p>
            <a:endParaRPr lang="en-US" dirty="0" smtClean="0"/>
          </a:p>
          <a:p>
            <a:r>
              <a:rPr lang="en-US" dirty="0" smtClean="0"/>
              <a:t>Review the purpose</a:t>
            </a:r>
            <a:r>
              <a:rPr lang="en-US" baseline="0" dirty="0" smtClean="0"/>
              <a:t> of the committee.  Emphasize they are encouraged to provide a needs-based analysis.</a:t>
            </a:r>
          </a:p>
          <a:p>
            <a:endParaRPr lang="en-US" dirty="0" smtClean="0"/>
          </a:p>
          <a:p>
            <a:r>
              <a:rPr lang="en-US" baseline="0" dirty="0" smtClean="0"/>
              <a:t>The committee has met 12 times over the course of the school year.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Thank the committee for their time, input, and expertise.  Ask members to stand and be acknowledged.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Hand over to Dean Riddick, the chairman of the committee.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01784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816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Rosalyn TO PRESENT</a:t>
            </a:r>
          </a:p>
          <a:p>
            <a:endParaRPr lang="en-US" dirty="0" smtClean="0"/>
          </a:p>
          <a:p>
            <a:r>
              <a:rPr lang="en-US" dirty="0" smtClean="0"/>
              <a:t>Review the purpose</a:t>
            </a:r>
            <a:r>
              <a:rPr lang="en-US" baseline="0" dirty="0" smtClean="0"/>
              <a:t> of the committee.  Emphasize they are encouraged to provide a needs-based analysis.</a:t>
            </a:r>
          </a:p>
          <a:p>
            <a:endParaRPr lang="en-US" dirty="0" smtClean="0"/>
          </a:p>
          <a:p>
            <a:r>
              <a:rPr lang="en-US" baseline="0" dirty="0" smtClean="0"/>
              <a:t>The committee has met 12 times over the course of the school year.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Thank the committee for their time, input, and expertise.  Ask members to stand and be acknowledged.</a:t>
            </a:r>
          </a:p>
          <a:p>
            <a:endParaRPr lang="en-US" baseline="0" dirty="0" smtClean="0"/>
          </a:p>
          <a:p>
            <a:r>
              <a:rPr lang="en-US" baseline="0" dirty="0" smtClean="0"/>
              <a:t>Hand over to Dean Riddick, the chairman of the committee.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4851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53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675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491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2318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397D8B-D76E-4D00-AA99-7029FAFE5DD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961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502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91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3512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9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875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21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95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06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845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1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266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84D41B7-702F-4E0F-88AC-D85086A85748}" type="datetimeFigureOut">
              <a:rPr lang="en-US" smtClean="0"/>
              <a:t>7/8/2015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9AB0F5CB-6EC7-4387-AEAE-53BF4A9C7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800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6" r:id="rId1"/>
    <p:sldLayoutId id="2147484267" r:id="rId2"/>
    <p:sldLayoutId id="2147484268" r:id="rId3"/>
    <p:sldLayoutId id="2147484269" r:id="rId4"/>
    <p:sldLayoutId id="2147484270" r:id="rId5"/>
    <p:sldLayoutId id="2147484271" r:id="rId6"/>
    <p:sldLayoutId id="2147484272" r:id="rId7"/>
    <p:sldLayoutId id="2147484273" r:id="rId8"/>
    <p:sldLayoutId id="2147484274" r:id="rId9"/>
    <p:sldLayoutId id="2147484275" r:id="rId10"/>
    <p:sldLayoutId id="21474842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i="0" u="none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/>
              <a:t>Long Range Planning </a:t>
            </a:r>
            <a:r>
              <a:rPr lang="en-US" sz="5400" dirty="0" smtClean="0"/>
              <a:t/>
            </a:r>
            <a:br>
              <a:rPr lang="en-US" sz="5400" dirty="0" smtClean="0"/>
            </a:br>
            <a:r>
              <a:rPr lang="en-US" sz="5400" dirty="0" smtClean="0"/>
              <a:t>Advisory Committee </a:t>
            </a:r>
            <a:r>
              <a:rPr lang="en-US" sz="4400" dirty="0"/>
              <a:t/>
            </a:r>
            <a:br>
              <a:rPr lang="en-US" sz="4400" dirty="0"/>
            </a:br>
            <a:r>
              <a:rPr lang="en-US" sz="2000" dirty="0" smtClean="0"/>
              <a:t> 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2800" i="0" dirty="0" smtClean="0"/>
              <a:t>final </a:t>
            </a:r>
            <a:r>
              <a:rPr lang="en-US" sz="2800" i="0" dirty="0" smtClean="0"/>
              <a:t>recommendation</a:t>
            </a:r>
            <a:endParaRPr lang="en-US" sz="2800" i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July 9,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147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5" y="1225296"/>
            <a:ext cx="7621894" cy="3520440"/>
          </a:xfrm>
        </p:spPr>
        <p:txBody>
          <a:bodyPr/>
          <a:lstStyle/>
          <a:p>
            <a:r>
              <a:rPr lang="en-US" dirty="0" smtClean="0"/>
              <a:t>Security improvements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Rank 7 of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480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2" r="18736" b="7597"/>
          <a:stretch/>
        </p:blipFill>
        <p:spPr>
          <a:xfrm>
            <a:off x="3648361" y="1830128"/>
            <a:ext cx="4882991" cy="4759648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improvements</a:t>
            </a:r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12648" y="2093976"/>
            <a:ext cx="4392985" cy="449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dirty="0" smtClean="0">
                <a:latin typeface="Franklin Gothic Book" panose="020B0503020102020204" pitchFamily="34" charset="0"/>
              </a:rPr>
              <a:t>Purpose: Create controlled entrance at the front entrance of all schools</a:t>
            </a:r>
          </a:p>
          <a:p>
            <a:pPr algn="just"/>
            <a:r>
              <a:rPr lang="en-US" dirty="0" smtClean="0">
                <a:latin typeface="Franklin Gothic Book" panose="020B0503020102020204" pitchFamily="34" charset="0"/>
              </a:rPr>
              <a:t>Remaining schools all require small additions to create a controlled entrance</a:t>
            </a:r>
          </a:p>
          <a:p>
            <a:pPr algn="just"/>
            <a:r>
              <a:rPr lang="en-US" dirty="0" smtClean="0">
                <a:latin typeface="Franklin Gothic Book" panose="020B0503020102020204" pitchFamily="34" charset="0"/>
              </a:rPr>
              <a:t>Funding request was increased to repurpose current office spaces</a:t>
            </a:r>
          </a:p>
          <a:p>
            <a:pPr algn="just"/>
            <a:r>
              <a:rPr lang="en-US" dirty="0" smtClean="0">
                <a:latin typeface="Franklin Gothic Book" panose="020B0503020102020204" pitchFamily="34" charset="0"/>
              </a:rPr>
              <a:t>Red Hill added since larger project at school was not approved</a:t>
            </a: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8901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Improvements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7278228"/>
              </p:ext>
            </p:extLst>
          </p:nvPr>
        </p:nvGraphicFramePr>
        <p:xfrm>
          <a:off x="197962" y="2057400"/>
          <a:ext cx="425149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3190"/>
                <a:gridCol w="744575"/>
                <a:gridCol w="744575"/>
                <a:gridCol w="744575"/>
                <a:gridCol w="744575"/>
              </a:tblGrid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Elementary School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2014</a:t>
                      </a:r>
                      <a:endParaRPr lang="en-US" sz="12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2015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2016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2017</a:t>
                      </a:r>
                      <a:endParaRPr lang="en-US" sz="12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Broadus Wood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Brownsville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Crozet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Franklin Gothic Book" panose="020B0503020102020204" pitchFamily="34" charset="0"/>
                        </a:rPr>
                        <a:t>Meri</a:t>
                      </a: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. Lewis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Murray ES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Stone Robinson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356616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Stony Point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Franklin Gothic Book" panose="020B0503020102020204" pitchFamily="34" charset="0"/>
                        </a:rPr>
                        <a:t>Woodbrook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Yancey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Franklin Gothic Book" panose="020B0503020102020204" pitchFamily="34" charset="0"/>
                        </a:rPr>
                        <a:t>Cale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Baker-Butler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Red Hill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Scottsville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750995"/>
              </p:ext>
            </p:extLst>
          </p:nvPr>
        </p:nvGraphicFramePr>
        <p:xfrm>
          <a:off x="4572000" y="2057400"/>
          <a:ext cx="4069081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4469"/>
                <a:gridCol w="741153"/>
                <a:gridCol w="741153"/>
                <a:gridCol w="741153"/>
                <a:gridCol w="741153"/>
              </a:tblGrid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Secondary</a:t>
                      </a:r>
                    </a:p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School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2014</a:t>
                      </a:r>
                      <a:endParaRPr lang="en-US" sz="12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2015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2016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Summer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2017</a:t>
                      </a:r>
                      <a:endParaRPr lang="en-US" sz="1200" dirty="0" smtClean="0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Burley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Sutherland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Walton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Monticello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Murray</a:t>
                      </a:r>
                      <a:r>
                        <a:rPr lang="en-US" sz="1200" baseline="0" dirty="0" smtClean="0">
                          <a:latin typeface="Franklin Gothic Book" panose="020B0503020102020204" pitchFamily="34" charset="0"/>
                        </a:rPr>
                        <a:t> HS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WAHS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Henley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  <a:tr h="267462">
                <a:tc>
                  <a:txBody>
                    <a:bodyPr/>
                    <a:lstStyle/>
                    <a:p>
                      <a:r>
                        <a:rPr lang="en-US" sz="1200" dirty="0" err="1" smtClean="0">
                          <a:latin typeface="Franklin Gothic Book" panose="020B0503020102020204" pitchFamily="34" charset="0"/>
                        </a:rPr>
                        <a:t>Jouett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Franklin Gothic Book" panose="020B0503020102020204" pitchFamily="34" charset="0"/>
                        </a:rPr>
                        <a:t>X</a:t>
                      </a:r>
                      <a:endParaRPr lang="en-US" sz="1200" dirty="0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724400" y="4876800"/>
            <a:ext cx="36576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latin typeface="Franklin Gothic Book" panose="020B0503020102020204" pitchFamily="34" charset="0"/>
              </a:rPr>
              <a:t>Controlled Entrance already existed at Albemarle HS, Hollymead &amp; Greer</a:t>
            </a:r>
          </a:p>
          <a:p>
            <a:pPr marL="171450" indent="-171450">
              <a:buFont typeface="Arial" pitchFamily="34" charset="0"/>
              <a:buChar char="•"/>
            </a:pPr>
            <a:endParaRPr lang="en-US" sz="1200" dirty="0" smtClean="0">
              <a:latin typeface="Franklin Gothic Book" panose="020B0503020102020204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err="1" smtClean="0">
                <a:latin typeface="Franklin Gothic Book" panose="020B0503020102020204" pitchFamily="34" charset="0"/>
              </a:rPr>
              <a:t>Agnor</a:t>
            </a:r>
            <a:r>
              <a:rPr lang="en-US" sz="1200" dirty="0" smtClean="0">
                <a:latin typeface="Franklin Gothic Book" panose="020B0503020102020204" pitchFamily="34" charset="0"/>
              </a:rPr>
              <a:t>-Hurt entrance is being redone as part of the larger addition project this summer.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07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elementary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8 of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006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758" y="132736"/>
            <a:ext cx="8812161" cy="1609344"/>
          </a:xfrm>
        </p:spPr>
        <p:txBody>
          <a:bodyPr/>
          <a:lstStyle/>
          <a:p>
            <a:r>
              <a:rPr lang="en-US" dirty="0" smtClean="0"/>
              <a:t>Red Hill: Previous review cycle summary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795433"/>
              </p:ext>
            </p:extLst>
          </p:nvPr>
        </p:nvGraphicFramePr>
        <p:xfrm>
          <a:off x="449826" y="1604822"/>
          <a:ext cx="8436989" cy="489967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75581"/>
                <a:gridCol w="2664580"/>
                <a:gridCol w="2743200"/>
                <a:gridCol w="1453628"/>
              </a:tblGrid>
              <a:tr h="23980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  <a:latin typeface="Franklin Gothic Book" panose="020B0503020102020204" pitchFamily="34" charset="0"/>
                        </a:rPr>
                        <a:t>Option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B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65741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effectLst/>
                          <a:latin typeface="Franklin Gothic Book" panose="020B0503020102020204" pitchFamily="34" charset="0"/>
                        </a:rPr>
                        <a:t>Recommended by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Long Range Planning Advisory Committee (June)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School Board (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August),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TRC (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November),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Oversight Committee (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December)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APPROVED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38201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effectLst/>
                          <a:latin typeface="Franklin Gothic Book" panose="020B0503020102020204" pitchFamily="34" charset="0"/>
                        </a:rPr>
                        <a:t>Budget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Franklin Gothic Book" panose="020B0503020102020204" pitchFamily="34" charset="0"/>
                        </a:rPr>
                        <a:t>$ 6 mil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  <a:latin typeface="Franklin Gothic Book" panose="020B0503020102020204" pitchFamily="34" charset="0"/>
                        </a:rPr>
                        <a:t>$1.2 mil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$100,000*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7107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effectLst/>
                          <a:latin typeface="Franklin Gothic Book" panose="020B0503020102020204" pitchFamily="34" charset="0"/>
                        </a:rPr>
                        <a:t>Schedule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Design: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7/2015 – 3/2016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Construction: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6/2016 -8/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2017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Design: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7/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2015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– 3/2016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/>
                      </a:r>
                      <a:b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</a:b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Construction: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6/2016 – 8/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2016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FY15/16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59522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>
                          <a:effectLst/>
                          <a:latin typeface="Franklin Gothic Book" panose="020B0503020102020204" pitchFamily="34" charset="0"/>
                        </a:rPr>
                        <a:t>Addition Scope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Expanded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Center</a:t>
                      </a:r>
                    </a:p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New </a:t>
                      </a:r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Admin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Suite</a:t>
                      </a:r>
                    </a:p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New Music Room</a:t>
                      </a:r>
                    </a:p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New Full-size Gym</a:t>
                      </a:r>
                    </a:p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New</a:t>
                      </a:r>
                      <a:r>
                        <a:rPr lang="en-US" sz="1400" u="none" strike="noStrike" baseline="0" dirty="0" smtClean="0"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K-1 Bathrooms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  <a:latin typeface="Franklin Gothic Book" panose="020B0503020102020204" pitchFamily="34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53574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Modernization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Media Center</a:t>
                      </a:r>
                    </a:p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Existing Classrooms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Media Center</a:t>
                      </a:r>
                    </a:p>
                    <a:p>
                      <a:pPr marL="342900" indent="-342900" algn="l" fontAlgn="ctr">
                        <a:buAutoNum type="arabicPeriod"/>
                      </a:pPr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Existing Classrooms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Design</a:t>
                      </a:r>
                      <a:r>
                        <a:rPr lang="en-US" sz="1400" u="none" strike="noStrike" baseline="0" dirty="0" smtClean="0">
                          <a:effectLst/>
                          <a:latin typeface="Franklin Gothic Book" panose="020B0503020102020204" pitchFamily="34" charset="0"/>
                        </a:rPr>
                        <a:t> for Option 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  <a:tr h="10766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Renovation</a:t>
                      </a:r>
                      <a:r>
                        <a:rPr lang="en-US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Scope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Hallways, bathrooms, support spaces, kitchen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equipment &amp; serving line, exterior finishes, existing gym into classrooms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n/a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2758" y="6563487"/>
            <a:ext cx="50593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Franklin Gothic Book" panose="020B0503020102020204" pitchFamily="34" charset="0"/>
              </a:rPr>
              <a:t>* School Board committed this money from the $1million Learning Space Modernization $</a:t>
            </a:r>
            <a:endParaRPr lang="en-US" sz="10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32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14417" r="7868" b="29539"/>
          <a:stretch/>
        </p:blipFill>
        <p:spPr>
          <a:xfrm>
            <a:off x="1997538" y="1956823"/>
            <a:ext cx="5207993" cy="42738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102254" y="2438498"/>
            <a:ext cx="3479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Franklin Gothic Book" panose="020B0503020102020204" pitchFamily="34" charset="0"/>
              </a:rPr>
              <a:t>Previous </a:t>
            </a:r>
            <a:r>
              <a:rPr lang="en-US" b="1" u="sng" dirty="0" smtClean="0">
                <a:latin typeface="Franklin Gothic Book" panose="020B0503020102020204" pitchFamily="34" charset="0"/>
              </a:rPr>
              <a:t>LRPAC Recommendation</a:t>
            </a:r>
            <a:endParaRPr lang="en-US" b="1" u="sng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2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14417" r="7868" b="29539"/>
          <a:stretch/>
        </p:blipFill>
        <p:spPr>
          <a:xfrm>
            <a:off x="1997538" y="1956823"/>
            <a:ext cx="5207993" cy="42738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73594" y="2438498"/>
            <a:ext cx="26909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Franklin Gothic Book" panose="020B0503020102020204" pitchFamily="34" charset="0"/>
              </a:rPr>
              <a:t>Current Recommendation</a:t>
            </a:r>
            <a:endParaRPr lang="en-US" b="1" u="sng" dirty="0">
              <a:latin typeface="Franklin Gothic Book" panose="020B0503020102020204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5589324" y="2438498"/>
            <a:ext cx="1131217" cy="68373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5664738" y="2438498"/>
            <a:ext cx="1065229" cy="61774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301396" y="4093754"/>
            <a:ext cx="15623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Franklin Gothic Book" panose="020B0503020102020204" pitchFamily="34" charset="0"/>
              </a:rPr>
              <a:t>New admin &amp; security entrance in separate project, </a:t>
            </a:r>
          </a:p>
          <a:p>
            <a:pPr algn="ctr"/>
            <a:r>
              <a:rPr lang="en-US" sz="1200" dirty="0" smtClean="0">
                <a:latin typeface="Franklin Gothic Book" panose="020B0503020102020204" pitchFamily="34" charset="0"/>
              </a:rPr>
              <a:t>but done concurrently</a:t>
            </a:r>
            <a:endParaRPr lang="en-US" sz="1200" dirty="0">
              <a:latin typeface="Franklin Gothic Book" panose="020B0503020102020204" pitchFamily="34" charset="0"/>
            </a:endParaRPr>
          </a:p>
        </p:txBody>
      </p:sp>
      <p:cxnSp>
        <p:nvCxnSpPr>
          <p:cNvPr id="11" name="Curved Connector 10"/>
          <p:cNvCxnSpPr/>
          <p:nvPr/>
        </p:nvCxnSpPr>
        <p:spPr>
          <a:xfrm rot="10800000">
            <a:off x="6729967" y="3642853"/>
            <a:ext cx="835956" cy="589935"/>
          </a:xfrm>
          <a:prstGeom prst="curved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loud 11"/>
          <p:cNvSpPr/>
          <p:nvPr/>
        </p:nvSpPr>
        <p:spPr>
          <a:xfrm>
            <a:off x="6005244" y="3146029"/>
            <a:ext cx="638882" cy="863857"/>
          </a:xfrm>
          <a:prstGeom prst="cloud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80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813017" y="2334194"/>
            <a:ext cx="5687647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Franklin Gothic Book" panose="020B0503020102020204" pitchFamily="34" charset="0"/>
              </a:rPr>
              <a:t>Phase 1: Modernize Existing Classrooms &amp; Media Center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Design: FY15/16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Construct: Summer 2016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Construction Budget: $1,067,000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Franklin Gothic Book" panose="020B0503020102020204" pitchFamily="34" charset="0"/>
            </a:endParaRPr>
          </a:p>
          <a:p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Phase 2: Additions, Renovations &amp; Site Improvements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Design: FY16/17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Construct: June 2017 – August 2018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Total Phase 2 Budget: $3,882,977</a:t>
            </a: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36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14417" r="7868" b="29539"/>
          <a:stretch/>
        </p:blipFill>
        <p:spPr>
          <a:xfrm>
            <a:off x="304800" y="2133600"/>
            <a:ext cx="4683513" cy="38434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20148" y="1613768"/>
            <a:ext cx="38100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latin typeface="Franklin Gothic Book" panose="020B0503020102020204" pitchFamily="34" charset="0"/>
              </a:rPr>
              <a:t>SCOPE</a:t>
            </a:r>
          </a:p>
          <a:p>
            <a:r>
              <a:rPr lang="en-US" b="1" dirty="0" smtClean="0">
                <a:latin typeface="Franklin Gothic Book" panose="020B0503020102020204" pitchFamily="34" charset="0"/>
              </a:rPr>
              <a:t>Phase 1: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pPr marL="342900" indent="-342900" algn="just">
              <a:buFont typeface="Symbol"/>
              <a:buChar char=""/>
            </a:pPr>
            <a:r>
              <a:rPr lang="en-US" dirty="0" smtClean="0">
                <a:latin typeface="Franklin Gothic Book" panose="020B0503020102020204" pitchFamily="34" charset="0"/>
              </a:rPr>
              <a:t>Modernize classrooms </a:t>
            </a:r>
            <a:r>
              <a:rPr lang="en-US" dirty="0">
                <a:latin typeface="Franklin Gothic Book" panose="020B0503020102020204" pitchFamily="34" charset="0"/>
              </a:rPr>
              <a:t>&amp; the media center including expanding it into the adjacent classroom.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endParaRPr lang="en-US" dirty="0" smtClean="0">
              <a:latin typeface="Franklin Gothic Book" panose="020B0503020102020204" pitchFamily="34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latin typeface="Franklin Gothic Book" panose="020B0503020102020204" pitchFamily="34" charset="0"/>
              </a:rPr>
              <a:t>Phase 2: 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</a:pPr>
            <a:endParaRPr lang="en-US" dirty="0" smtClean="0">
              <a:latin typeface="Franklin Gothic Book" panose="020B05030201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latin typeface="Franklin Gothic Book" panose="020B0503020102020204" pitchFamily="34" charset="0"/>
              </a:rPr>
              <a:t>Additions (4,500 sf)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A </a:t>
            </a:r>
            <a:r>
              <a:rPr lang="en-US" dirty="0">
                <a:latin typeface="Franklin Gothic Book" panose="020B0503020102020204" pitchFamily="34" charset="0"/>
              </a:rPr>
              <a:t>new Gymnasium and support </a:t>
            </a:r>
            <a:r>
              <a:rPr lang="en-US" dirty="0" smtClean="0">
                <a:latin typeface="Franklin Gothic Book" panose="020B0503020102020204" pitchFamily="34" charset="0"/>
              </a:rPr>
              <a:t>spaces.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latin typeface="Franklin Gothic Book" panose="020B0503020102020204" pitchFamily="34" charset="0"/>
              </a:rPr>
              <a:t>The </a:t>
            </a:r>
            <a:r>
              <a:rPr lang="en-US" dirty="0">
                <a:latin typeface="Franklin Gothic Book" panose="020B0503020102020204" pitchFamily="34" charset="0"/>
              </a:rPr>
              <a:t>current gym will be repurposed into an art room &amp; maker space.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>
                <a:latin typeface="Franklin Gothic Book" panose="020B0503020102020204" pitchFamily="34" charset="0"/>
              </a:rPr>
              <a:t>Multiple small additions will provide toilets for the existing Grade K-1 classrooms.</a:t>
            </a:r>
          </a:p>
          <a:p>
            <a:endParaRPr lang="en-US" sz="1600" dirty="0" smtClean="0">
              <a:latin typeface="Franklin Gothic Book" panose="020B0503020102020204" pitchFamily="34" charset="0"/>
            </a:endParaRPr>
          </a:p>
          <a:p>
            <a:endParaRPr lang="en-US" sz="1600" dirty="0">
              <a:latin typeface="Franklin Gothic Book" panose="020B05030201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28103" y="2286000"/>
            <a:ext cx="929149" cy="943897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3" t="14417" r="7868" b="29539"/>
          <a:stretch/>
        </p:blipFill>
        <p:spPr>
          <a:xfrm>
            <a:off x="304800" y="2133600"/>
            <a:ext cx="4683513" cy="384345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05400" y="1752600"/>
            <a:ext cx="3810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latin typeface="Franklin Gothic Book" panose="020B0503020102020204" pitchFamily="34" charset="0"/>
              </a:rPr>
              <a:t>SCOPE (cont.)</a:t>
            </a:r>
          </a:p>
          <a:p>
            <a:pPr algn="ctr"/>
            <a:endParaRPr lang="en-US" u="sng" dirty="0" smtClean="0">
              <a:latin typeface="Franklin Gothic Book" panose="020B05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Renovation: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Renovate hallways</a:t>
            </a:r>
            <a:r>
              <a:rPr lang="en-US" dirty="0">
                <a:solidFill>
                  <a:srgbClr val="000000"/>
                </a:solidFill>
                <a:latin typeface="Franklin Gothic Book" panose="020B0503020102020204" pitchFamily="34" charset="0"/>
              </a:rPr>
              <a:t>, bathrooms, support </a:t>
            </a: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spaces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Upgrade kitchen </a:t>
            </a:r>
            <a:r>
              <a:rPr lang="en-US" dirty="0">
                <a:solidFill>
                  <a:srgbClr val="000000"/>
                </a:solidFill>
                <a:latin typeface="Franklin Gothic Book" panose="020B0503020102020204" pitchFamily="34" charset="0"/>
              </a:rPr>
              <a:t>equipment &amp; serving </a:t>
            </a: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line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Update exterior finishes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0000"/>
                </a:solidFill>
                <a:latin typeface="Franklin Gothic Book" panose="020B0503020102020204" pitchFamily="34" charset="0"/>
              </a:rPr>
              <a:t>Replace interior signage</a:t>
            </a:r>
            <a:endParaRPr lang="en-US" dirty="0">
              <a:latin typeface="Franklin Gothic Book" panose="020B0503020102020204" pitchFamily="34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Renovate hallways, admin </a:t>
            </a:r>
            <a:r>
              <a:rPr lang="en-US" dirty="0">
                <a:latin typeface="Franklin Gothic Book" panose="020B0503020102020204" pitchFamily="34" charset="0"/>
              </a:rPr>
              <a:t>area, toilets, and the various support spaces. </a:t>
            </a:r>
            <a:endParaRPr lang="en-US" dirty="0" smtClean="0">
              <a:latin typeface="Franklin Gothic Book" panose="020B0503020102020204" pitchFamily="34" charset="0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 smtClean="0">
              <a:latin typeface="Franklin Gothic Book" panose="020B0503020102020204" pitchFamily="34" charset="0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Site Improvements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Additional parking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Outdoor </a:t>
            </a:r>
            <a:r>
              <a:rPr lang="en-US" dirty="0">
                <a:latin typeface="Franklin Gothic Book" panose="020B0503020102020204" pitchFamily="34" charset="0"/>
              </a:rPr>
              <a:t>learning areas.</a:t>
            </a:r>
            <a:endParaRPr lang="en-US" dirty="0">
              <a:latin typeface="Franklin Gothic Book" panose="020B0503020102020204" pitchFamily="34" charset="0"/>
              <a:ea typeface="Times New Roman"/>
            </a:endParaRPr>
          </a:p>
          <a:p>
            <a:endParaRPr lang="en-US" sz="1600" dirty="0" smtClean="0">
              <a:latin typeface="Franklin Gothic Book" panose="020B0503020102020204" pitchFamily="34" charset="0"/>
            </a:endParaRPr>
          </a:p>
          <a:p>
            <a:endParaRPr lang="en-US" sz="1600" dirty="0">
              <a:latin typeface="Franklin Gothic Book" panose="020B0503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28103" y="2286000"/>
            <a:ext cx="929149" cy="943897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2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CIP Review Process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14618978"/>
              </p:ext>
            </p:extLst>
          </p:nvPr>
        </p:nvGraphicFramePr>
        <p:xfrm>
          <a:off x="814137" y="1858490"/>
          <a:ext cx="7438845" cy="45341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6362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685800" y="59436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Typical Pod Classroom</a:t>
            </a:r>
            <a:endParaRPr lang="en-US" dirty="0"/>
          </a:p>
        </p:txBody>
      </p:sp>
      <p:pic>
        <p:nvPicPr>
          <p:cNvPr id="4099" name="Picture 3" descr="S:\SHARED FOLDERS\Digital Pictures\RedHill\04 08 13\DSCF31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58865"/>
            <a:ext cx="6532179" cy="489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010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010400" y="60198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Classroom Casework</a:t>
            </a:r>
            <a:endParaRPr lang="en-US" dirty="0"/>
          </a:p>
        </p:txBody>
      </p:sp>
      <p:pic>
        <p:nvPicPr>
          <p:cNvPr id="4098" name="Picture 2" descr="S:\SHARED FOLDERS\Digital Pictures\RedHill\04 08 13\DSCF31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28801"/>
            <a:ext cx="6705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2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pic>
        <p:nvPicPr>
          <p:cNvPr id="5122" name="Picture 2" descr="S:\SHARED FOLDERS\Digital Pictures\RedHill\04 08 13\DSCF3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791704"/>
            <a:ext cx="6781799" cy="508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85800" y="59436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Typical Classroom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03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pic>
        <p:nvPicPr>
          <p:cNvPr id="1026" name="Picture 2" descr="S:\SHARED FOLDERS\Digital Pictures\RedHill\04 08 13\DSCF31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4500"/>
            <a:ext cx="6858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38219" y="5754329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Undersized Media Center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8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:\SHARED FOLDERS\Digital Pictures\RedHill\04 08 13\DSCF31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647700" y="2324098"/>
            <a:ext cx="5181602" cy="388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 Hill Modernization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6324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Hallway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2" descr="S:\SHARED FOLDERS\Digital Pictures\RedHill\04 08 13\DSCF317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752600"/>
            <a:ext cx="3886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543800" y="6469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chemeClr val="bg1"/>
                </a:solidFill>
              </a:rPr>
              <a:t>Gym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31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space modernization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Rank 9 of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098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21" y="-128110"/>
            <a:ext cx="7772400" cy="1609344"/>
          </a:xfrm>
        </p:spPr>
        <p:txBody>
          <a:bodyPr/>
          <a:lstStyle/>
          <a:p>
            <a:r>
              <a:rPr lang="en-US" dirty="0" smtClean="0"/>
              <a:t>Learning Space Modernization</a:t>
            </a:r>
            <a:endParaRPr lang="en-US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480001654"/>
              </p:ext>
            </p:extLst>
          </p:nvPr>
        </p:nvGraphicFramePr>
        <p:xfrm>
          <a:off x="685800" y="933254"/>
          <a:ext cx="7204435" cy="5696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81272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Space Modernization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2710228"/>
              </p:ext>
            </p:extLst>
          </p:nvPr>
        </p:nvGraphicFramePr>
        <p:xfrm>
          <a:off x="762000" y="1752600"/>
          <a:ext cx="8153400" cy="4868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34"/>
                <a:gridCol w="1033666"/>
                <a:gridCol w="609600"/>
                <a:gridCol w="1276350"/>
                <a:gridCol w="1657350"/>
                <a:gridCol w="1657350"/>
                <a:gridCol w="1657350"/>
              </a:tblGrid>
              <a:tr h="16655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School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Year 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</a:tr>
              <a:tr h="158626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Elementary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vert="vert27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B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Media Center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F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</a:rPr>
                        <a:t>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Media Center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Cafeteria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J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</a:rPr>
                        <a:t>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Media Center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Cafeteria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</a:rPr>
                        <a:t>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Middle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vert="vert27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15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5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655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vert="vert27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30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65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 rot="20700000">
            <a:off x="1705097" y="3234007"/>
            <a:ext cx="57657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spc="12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noFill/>
              </a:rPr>
              <a:t>SAMPLE</a:t>
            </a:r>
            <a:endParaRPr lang="en-US" sz="9600" spc="1200" dirty="0">
              <a:ln>
                <a:solidFill>
                  <a:schemeClr val="bg1">
                    <a:lumMod val="50000"/>
                  </a:schemeClr>
                </a:solidFill>
              </a:ln>
              <a:noFill/>
            </a:endParaRPr>
          </a:p>
        </p:txBody>
      </p:sp>
      <p:sp>
        <p:nvSpPr>
          <p:cNvPr id="4" name="TextBox 3"/>
          <p:cNvSpPr txBox="1"/>
          <p:nvPr/>
        </p:nvSpPr>
        <p:spPr>
          <a:xfrm rot="16200000">
            <a:off x="-1713839" y="3879070"/>
            <a:ext cx="4135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Phasing Plan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64440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Space Modernization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964481"/>
              </p:ext>
            </p:extLst>
          </p:nvPr>
        </p:nvGraphicFramePr>
        <p:xfrm>
          <a:off x="762000" y="1752600"/>
          <a:ext cx="8153400" cy="48684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734"/>
                <a:gridCol w="1033666"/>
                <a:gridCol w="609600"/>
                <a:gridCol w="1276350"/>
                <a:gridCol w="1657350"/>
                <a:gridCol w="1657350"/>
                <a:gridCol w="1657350"/>
              </a:tblGrid>
              <a:tr h="16655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School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Year 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Year 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b"/>
                </a:tc>
              </a:tr>
              <a:tr h="158626">
                <a:tc rowSpan="12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Elementary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vert="vert27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B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D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Media Center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E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F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G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</a:rPr>
                        <a:t>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H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Media Center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I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Cafeteria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J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</a:rPr>
                        <a:t>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Media Center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Cafeteria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</a:t>
                      </a:r>
                      <a:r>
                        <a:rPr lang="en-US" sz="1400" u="none" strike="noStrike" dirty="0" smtClean="0">
                          <a:effectLst/>
                        </a:rPr>
                        <a:t>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/>
                </a:tc>
              </a:tr>
              <a:tr h="15862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Middle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vert="vert270"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15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10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1665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6558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High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vert="vert270"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B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30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C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20 </a:t>
                      </a:r>
                      <a:r>
                        <a:rPr lang="en-US" sz="1400" u="none" strike="noStrike" dirty="0" smtClean="0">
                          <a:effectLst/>
                        </a:rPr>
                        <a:t>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862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10 rooms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665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Verdana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Media Center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931" marR="7931" marT="7931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438400" y="2362200"/>
            <a:ext cx="5334000" cy="3429000"/>
          </a:xfrm>
          <a:prstGeom prst="rect">
            <a:avLst/>
          </a:prstGeom>
          <a:solidFill>
            <a:schemeClr val="bg1">
              <a:lumMod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Specific locations would be identified.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Plan would not complete a whole school before moving onto the next.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Work at larger schools would be completed in 2 year cycle to allow for a year of evaluation.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All schools would have some sort of work in the first </a:t>
            </a:r>
            <a:r>
              <a:rPr lang="en-US" dirty="0" smtClean="0"/>
              <a:t>3 </a:t>
            </a:r>
            <a:r>
              <a:rPr lang="en-US" dirty="0" smtClean="0"/>
              <a:t>years.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-1713839" y="3879070"/>
            <a:ext cx="41355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Phasing Plan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93961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000" dirty="0" err="1" smtClean="0"/>
              <a:t>Woodbrook</a:t>
            </a:r>
            <a:r>
              <a:rPr lang="en-US" sz="5000" dirty="0" smtClean="0"/>
              <a:t> elementary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dirty="0" smtClean="0"/>
              <a:t>addition, modernization &amp; renovation</a:t>
            </a:r>
            <a:endParaRPr lang="en-US" sz="4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10 of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9065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1707010"/>
            <a:ext cx="8153400" cy="4293491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Franklin Gothic Book" panose="020B0503020102020204" pitchFamily="34" charset="0"/>
              </a:rPr>
              <a:t>Purpose</a:t>
            </a:r>
            <a:endParaRPr lang="en-US" sz="2400" dirty="0">
              <a:latin typeface="Franklin Gothic Book" panose="020B0503020102020204" pitchFamily="34" charset="0"/>
            </a:endParaRP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Per </a:t>
            </a:r>
            <a:r>
              <a:rPr lang="en-US" sz="1600" dirty="0">
                <a:latin typeface="Franklin Gothic Book" panose="020B0503020102020204" pitchFamily="34" charset="0"/>
              </a:rPr>
              <a:t>Policy FB: “The Long-Range Planning Advisory Committee (LRPAC) is formed to inform and advise the Superintendent and School Board in </a:t>
            </a:r>
            <a:r>
              <a:rPr lang="en-US" sz="1600" b="1" dirty="0">
                <a:latin typeface="Franklin Gothic Book" panose="020B0503020102020204" pitchFamily="34" charset="0"/>
              </a:rPr>
              <a:t>the development of comprehensive, long-term plans for facilities needs in the most effective and efficient way</a:t>
            </a:r>
            <a:r>
              <a:rPr lang="en-US" sz="1600" dirty="0">
                <a:latin typeface="Franklin Gothic Book" panose="020B0503020102020204" pitchFamily="34" charset="0"/>
              </a:rPr>
              <a:t> and in support of the School Division’s Strategic Plan</a:t>
            </a:r>
            <a:r>
              <a:rPr lang="en-US" sz="1600" dirty="0" smtClean="0">
                <a:latin typeface="Franklin Gothic Book" panose="020B0503020102020204" pitchFamily="34" charset="0"/>
              </a:rPr>
              <a:t>.”</a:t>
            </a:r>
          </a:p>
          <a:p>
            <a:pPr algn="just"/>
            <a:r>
              <a:rPr lang="en-US" sz="2400" b="1" dirty="0" smtClean="0">
                <a:latin typeface="Franklin Gothic Book" panose="020B0503020102020204" pitchFamily="34" charset="0"/>
              </a:rPr>
              <a:t>Membership</a:t>
            </a:r>
            <a:endParaRPr lang="en-US" sz="2400" dirty="0">
              <a:latin typeface="Franklin Gothic Book" panose="020B0503020102020204" pitchFamily="34" charset="0"/>
            </a:endParaRPr>
          </a:p>
          <a:p>
            <a:pPr marL="341313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i="1" u="sng" dirty="0" smtClean="0">
                <a:latin typeface="Franklin Gothic Book" panose="020B0503020102020204" pitchFamily="34" charset="0"/>
              </a:rPr>
              <a:t>School </a:t>
            </a:r>
            <a:r>
              <a:rPr lang="en-US" sz="1600" i="1" u="sng" dirty="0">
                <a:latin typeface="Franklin Gothic Book" panose="020B0503020102020204" pitchFamily="34" charset="0"/>
              </a:rPr>
              <a:t>Board Representatives</a:t>
            </a:r>
            <a:r>
              <a:rPr lang="en-US" sz="1600" i="1" dirty="0">
                <a:latin typeface="Franklin Gothic Book" panose="020B0503020102020204" pitchFamily="34" charset="0"/>
              </a:rPr>
              <a:t>	</a:t>
            </a:r>
            <a:r>
              <a:rPr lang="en-US" sz="1600" i="1" dirty="0" smtClean="0">
                <a:latin typeface="Franklin Gothic Book" panose="020B0503020102020204" pitchFamily="34" charset="0"/>
              </a:rPr>
              <a:t>	</a:t>
            </a:r>
            <a:r>
              <a:rPr lang="en-US" sz="1600" i="1" u="sng" dirty="0" smtClean="0">
                <a:latin typeface="Franklin Gothic Book" panose="020B0503020102020204" pitchFamily="34" charset="0"/>
              </a:rPr>
              <a:t>Superintendent Appointees</a:t>
            </a:r>
            <a:endParaRPr lang="en-US" sz="1600" u="sng" dirty="0">
              <a:latin typeface="Franklin Gothic Book" panose="020B0503020102020204" pitchFamily="34" charset="0"/>
            </a:endParaRP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Anne </a:t>
            </a:r>
            <a:r>
              <a:rPr lang="en-US" sz="1600" dirty="0">
                <a:latin typeface="Franklin Gothic Book" panose="020B0503020102020204" pitchFamily="34" charset="0"/>
              </a:rPr>
              <a:t>Shipe, </a:t>
            </a:r>
            <a:r>
              <a:rPr lang="en-US" sz="1600" dirty="0" err="1">
                <a:latin typeface="Franklin Gothic Book" panose="020B0503020102020204" pitchFamily="34" charset="0"/>
              </a:rPr>
              <a:t>Jouett</a:t>
            </a:r>
            <a:r>
              <a:rPr lang="en-US" sz="1600" dirty="0">
                <a:latin typeface="Franklin Gothic Book" panose="020B0503020102020204" pitchFamily="34" charset="0"/>
              </a:rPr>
              <a:t> </a:t>
            </a:r>
            <a:r>
              <a:rPr lang="en-US" sz="1600" dirty="0" smtClean="0">
                <a:latin typeface="Franklin Gothic Book" panose="020B0503020102020204" pitchFamily="34" charset="0"/>
              </a:rPr>
              <a:t>District</a:t>
            </a:r>
            <a:r>
              <a:rPr lang="en-US" sz="1600" dirty="0">
                <a:latin typeface="Franklin Gothic Book" panose="020B0503020102020204" pitchFamily="34" charset="0"/>
              </a:rPr>
              <a:t>	</a:t>
            </a:r>
            <a:r>
              <a:rPr lang="en-US" sz="1600" dirty="0" smtClean="0">
                <a:latin typeface="Franklin Gothic Book" panose="020B0503020102020204" pitchFamily="34" charset="0"/>
              </a:rPr>
              <a:t>		Jim Tierney</a:t>
            </a:r>
            <a:r>
              <a:rPr lang="en-US" sz="1600" dirty="0">
                <a:latin typeface="Franklin Gothic Book" panose="020B0503020102020204" pitchFamily="34" charset="0"/>
              </a:rPr>
              <a:t>		</a:t>
            </a:r>
            <a:endParaRPr lang="en-US" sz="1600" dirty="0" smtClean="0">
              <a:latin typeface="Franklin Gothic Book" panose="020B0503020102020204" pitchFamily="34" charset="0"/>
            </a:endParaRP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Andrea Mejia, Rio District			Sharon </a:t>
            </a:r>
            <a:r>
              <a:rPr lang="en-US" sz="1600" dirty="0">
                <a:latin typeface="Franklin Gothic Book" panose="020B0503020102020204" pitchFamily="34" charset="0"/>
              </a:rPr>
              <a:t>Wood</a:t>
            </a:r>
            <a:r>
              <a:rPr lang="en-US" sz="1600" dirty="0" smtClean="0">
                <a:latin typeface="Franklin Gothic Book" panose="020B0503020102020204" pitchFamily="34" charset="0"/>
              </a:rPr>
              <a:t> 		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Daniel </a:t>
            </a:r>
            <a:r>
              <a:rPr lang="en-US" sz="1600" dirty="0">
                <a:latin typeface="Franklin Gothic Book" panose="020B0503020102020204" pitchFamily="34" charset="0"/>
              </a:rPr>
              <a:t>Steeper, </a:t>
            </a:r>
            <a:r>
              <a:rPr lang="en-US" sz="1600" dirty="0" err="1">
                <a:latin typeface="Franklin Gothic Book" panose="020B0503020102020204" pitchFamily="34" charset="0"/>
              </a:rPr>
              <a:t>Rivanna</a:t>
            </a:r>
            <a:r>
              <a:rPr lang="en-US" sz="1600" dirty="0">
                <a:latin typeface="Franklin Gothic Book" panose="020B0503020102020204" pitchFamily="34" charset="0"/>
              </a:rPr>
              <a:t> </a:t>
            </a:r>
            <a:r>
              <a:rPr lang="en-US" sz="1600" dirty="0" smtClean="0">
                <a:latin typeface="Franklin Gothic Book" panose="020B0503020102020204" pitchFamily="34" charset="0"/>
              </a:rPr>
              <a:t>District		Randall </a:t>
            </a:r>
            <a:r>
              <a:rPr lang="en-US" sz="1600" dirty="0">
                <a:latin typeface="Franklin Gothic Book" panose="020B0503020102020204" pitchFamily="34" charset="0"/>
              </a:rPr>
              <a:t>Switz 		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Tiffany </a:t>
            </a:r>
            <a:r>
              <a:rPr lang="en-US" sz="1600" dirty="0">
                <a:latin typeface="Franklin Gothic Book" panose="020B0503020102020204" pitchFamily="34" charset="0"/>
              </a:rPr>
              <a:t>Barber, Samuel Miller District </a:t>
            </a:r>
            <a:r>
              <a:rPr lang="en-US" sz="1600" dirty="0" smtClean="0">
                <a:latin typeface="Franklin Gothic Book" panose="020B0503020102020204" pitchFamily="34" charset="0"/>
              </a:rPr>
              <a:t>		Graham </a:t>
            </a:r>
            <a:r>
              <a:rPr lang="en-US" sz="1600" dirty="0">
                <a:latin typeface="Franklin Gothic Book" panose="020B0503020102020204" pitchFamily="34" charset="0"/>
              </a:rPr>
              <a:t>Paige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Dean </a:t>
            </a:r>
            <a:r>
              <a:rPr lang="en-US" sz="1600" dirty="0">
                <a:latin typeface="Franklin Gothic Book" panose="020B0503020102020204" pitchFamily="34" charset="0"/>
              </a:rPr>
              <a:t>Riddick, Scottsville District </a:t>
            </a:r>
            <a:r>
              <a:rPr lang="en-US" sz="1600" dirty="0" smtClean="0">
                <a:latin typeface="Franklin Gothic Book" panose="020B0503020102020204" pitchFamily="34" charset="0"/>
              </a:rPr>
              <a:t>		Jon </a:t>
            </a:r>
            <a:r>
              <a:rPr lang="en-US" sz="1600" dirty="0">
                <a:latin typeface="Franklin Gothic Book" panose="020B0503020102020204" pitchFamily="34" charset="0"/>
              </a:rPr>
              <a:t>Stokes </a:t>
            </a: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CJ Hatcher, </a:t>
            </a:r>
            <a:r>
              <a:rPr lang="en-US" sz="1600" dirty="0">
                <a:latin typeface="Franklin Gothic Book" panose="020B0503020102020204" pitchFamily="34" charset="0"/>
              </a:rPr>
              <a:t>White Hall District </a:t>
            </a:r>
            <a:r>
              <a:rPr lang="en-US" sz="1600" dirty="0" smtClean="0">
                <a:latin typeface="Franklin Gothic Book" panose="020B0503020102020204" pitchFamily="34" charset="0"/>
              </a:rPr>
              <a:t>		</a:t>
            </a:r>
            <a:endParaRPr lang="en-US" sz="1600" dirty="0">
              <a:latin typeface="Franklin Gothic Book" panose="020B0503020102020204" pitchFamily="34" charset="0"/>
            </a:endParaRPr>
          </a:p>
          <a:p>
            <a:pPr marL="0" indent="341313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Jennifer McCune , At-Large</a:t>
            </a:r>
            <a:endParaRPr lang="en-US" sz="1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37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4" t="12868" r="37659" b="12149"/>
          <a:stretch/>
        </p:blipFill>
        <p:spPr>
          <a:xfrm>
            <a:off x="1147916" y="3109451"/>
            <a:ext cx="2133600" cy="19070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86316" y="3033251"/>
            <a:ext cx="4267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Book" panose="020B0503020102020204" pitchFamily="34" charset="0"/>
              </a:rPr>
              <a:t>Timing: 	Open for 2018/19 School Year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	Renovation Complete for 	2019/20 School Year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Total Budget: 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smtClean="0">
                <a:latin typeface="Franklin Gothic Book" panose="020B0503020102020204" pitchFamily="34" charset="0"/>
              </a:rPr>
              <a:t>$ 13,483,777 </a:t>
            </a:r>
            <a:endParaRPr lang="en-US" dirty="0">
              <a:latin typeface="Franklin Gothic Book" panose="020B0503020102020204" pitchFamily="34" charset="0"/>
            </a:endParaRPr>
          </a:p>
          <a:p>
            <a:endParaRPr lang="en-US" dirty="0" smtClean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Purpose: Address Urban Ring Capacity Deficit</a:t>
            </a:r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636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0920483"/>
              </p:ext>
            </p:extLst>
          </p:nvPr>
        </p:nvGraphicFramePr>
        <p:xfrm>
          <a:off x="1595283" y="3022484"/>
          <a:ext cx="5778911" cy="2425242"/>
        </p:xfrm>
        <a:graphic>
          <a:graphicData uri="http://schemas.openxmlformats.org/drawingml/2006/table">
            <a:tbl>
              <a:tblPr firstRow="1" lastRow="1" bandRow="1">
                <a:tableStyleId>{21E4AEA4-8DFA-4A89-87EB-49C32662AFE0}</a:tableStyleId>
              </a:tblPr>
              <a:tblGrid>
                <a:gridCol w="1758799"/>
                <a:gridCol w="1005028"/>
                <a:gridCol w="1005028"/>
                <a:gridCol w="1005028"/>
                <a:gridCol w="1005028"/>
              </a:tblGrid>
              <a:tr h="498261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School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2015/16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2019/20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2024/25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# of Trailers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Agnor-Hurt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46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-27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Baker-Butler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-40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-93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Cale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-4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-5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-30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Greer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-47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-101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-84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Hollymead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-17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-9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-27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Woodbrook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7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-5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275283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-7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-142</a:t>
                      </a:r>
                      <a:endParaRPr lang="en-US" sz="1600" b="0" i="0" u="none" strike="noStrike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-266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64234" y="2389239"/>
            <a:ext cx="3815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Franklin Gothic Book" panose="020B0503020102020204" pitchFamily="34" charset="0"/>
              </a:rPr>
              <a:t>Projected Urban Ring Seating Deficits</a:t>
            </a:r>
            <a:endParaRPr lang="en-US" b="1" u="sng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63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2475" r="1443" b="518"/>
          <a:stretch/>
        </p:blipFill>
        <p:spPr>
          <a:xfrm>
            <a:off x="457200" y="1752600"/>
            <a:ext cx="7721600" cy="497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95800" y="5334000"/>
            <a:ext cx="13051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*Gym addition </a:t>
            </a:r>
          </a:p>
          <a:p>
            <a:r>
              <a:rPr lang="en-US" sz="1400" dirty="0" smtClean="0">
                <a:solidFill>
                  <a:srgbClr val="FF0000"/>
                </a:solidFill>
              </a:rPr>
              <a:t>not illustrated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60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2475" r="39423" b="11653"/>
          <a:stretch/>
        </p:blipFill>
        <p:spPr>
          <a:xfrm>
            <a:off x="457200" y="1752600"/>
            <a:ext cx="4711700" cy="4406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4000" y="2743200"/>
            <a:ext cx="33528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>
                <a:latin typeface="Franklin Gothic Book" panose="020B0503020102020204" pitchFamily="34" charset="0"/>
              </a:rPr>
              <a:t>SCOPE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Symbol"/>
              <a:buChar char=""/>
            </a:pPr>
            <a:r>
              <a:rPr lang="en-US" dirty="0" smtClean="0">
                <a:latin typeface="Franklin Gothic Book" panose="020B0503020102020204" pitchFamily="34" charset="0"/>
              </a:rPr>
              <a:t>Additions (40,000 </a:t>
            </a:r>
            <a:r>
              <a:rPr lang="en-US" dirty="0" err="1" smtClean="0">
                <a:latin typeface="Franklin Gothic Book" panose="020B0503020102020204" pitchFamily="34" charset="0"/>
              </a:rPr>
              <a:t>sf</a:t>
            </a:r>
            <a:r>
              <a:rPr lang="en-US" dirty="0" smtClean="0">
                <a:latin typeface="Franklin Gothic Book" panose="020B0503020102020204" pitchFamily="34" charset="0"/>
              </a:rPr>
              <a:t>) 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16 classrooms (2 story)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2 SPED Rooms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Maker Space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Professional Development training space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Expanded Cafeteria</a:t>
            </a:r>
          </a:p>
          <a:p>
            <a:pPr marL="742950" lvl="1" indent="-285750" algn="just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A </a:t>
            </a:r>
            <a:r>
              <a:rPr lang="en-US" dirty="0">
                <a:latin typeface="Franklin Gothic Book" panose="020B0503020102020204" pitchFamily="34" charset="0"/>
              </a:rPr>
              <a:t>new Gymnasium and support </a:t>
            </a:r>
            <a:r>
              <a:rPr lang="en-US" dirty="0" smtClean="0">
                <a:latin typeface="Franklin Gothic Book" panose="020B0503020102020204" pitchFamily="34" charset="0"/>
              </a:rPr>
              <a:t>spaces.</a:t>
            </a:r>
          </a:p>
          <a:p>
            <a:endParaRPr lang="en-US" sz="1600" dirty="0" smtClean="0">
              <a:latin typeface="Franklin Gothic Book" panose="020B0503020102020204" pitchFamily="34" charset="0"/>
            </a:endParaRPr>
          </a:p>
          <a:p>
            <a:endParaRPr lang="en-US" sz="1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3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Woodbrook</a:t>
            </a:r>
            <a:r>
              <a:rPr lang="en-US" dirty="0" smtClean="0"/>
              <a:t> Addition &amp; Modernization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" t="2475" r="39423" b="11653"/>
          <a:stretch/>
        </p:blipFill>
        <p:spPr>
          <a:xfrm>
            <a:off x="457200" y="1752600"/>
            <a:ext cx="4711700" cy="44069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33999" y="2133600"/>
            <a:ext cx="3677265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Franklin Gothic Book" panose="020B0503020102020204" pitchFamily="34" charset="0"/>
              </a:rPr>
              <a:t>SCOPE (cont.)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Improvements </a:t>
            </a:r>
            <a:r>
              <a:rPr lang="en-US" dirty="0">
                <a:latin typeface="Franklin Gothic Book" panose="020B0503020102020204" pitchFamily="34" charset="0"/>
              </a:rPr>
              <a:t>to the existing building include: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Classroom modernization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Media Center </a:t>
            </a:r>
            <a:r>
              <a:rPr lang="en-US" dirty="0" smtClean="0">
                <a:latin typeface="Franklin Gothic Book" panose="020B0503020102020204" pitchFamily="34" charset="0"/>
              </a:rPr>
              <a:t>modernization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Kitchen &amp; Serving Line Improvements/Upgrades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Cafeteria Renovation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ADA Improvements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Renovate bathrooms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Expand </a:t>
            </a:r>
            <a:r>
              <a:rPr lang="en-US" dirty="0">
                <a:latin typeface="Franklin Gothic Book" panose="020B0503020102020204" pitchFamily="34" charset="0"/>
              </a:rPr>
              <a:t>admin area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New signage</a:t>
            </a:r>
            <a:endParaRPr lang="en-US" sz="2000" dirty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New electrical switch gear</a:t>
            </a:r>
            <a:endParaRPr lang="en-US" sz="2800" dirty="0" smtClean="0">
              <a:latin typeface="Franklin Gothic Book" panose="020B0503020102020204" pitchFamily="34" charset="0"/>
            </a:endParaRPr>
          </a:p>
          <a:p>
            <a:endParaRPr lang="en-US" sz="1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00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Monticello high school addition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Rank 11 of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61779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Monticello HS 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49436"/>
            <a:ext cx="4948084" cy="4050792"/>
          </a:xfrm>
        </p:spPr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Timing: Open for the 2019/20 School Year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Budget: $7,229,712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Purpose: Address district-wide shortage of high school seats</a:t>
            </a:r>
            <a:endParaRPr lang="en-US" dirty="0">
              <a:latin typeface="Franklin Gothic Book" panose="020B05030201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8" r="16482" b="20645"/>
          <a:stretch/>
        </p:blipFill>
        <p:spPr>
          <a:xfrm>
            <a:off x="5633884" y="2205948"/>
            <a:ext cx="3306429" cy="462037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84922"/>
              </p:ext>
            </p:extLst>
          </p:nvPr>
        </p:nvGraphicFramePr>
        <p:xfrm>
          <a:off x="498903" y="4635096"/>
          <a:ext cx="4353066" cy="1831548"/>
        </p:xfrm>
        <a:graphic>
          <a:graphicData uri="http://schemas.openxmlformats.org/drawingml/2006/table">
            <a:tbl>
              <a:tblPr firstRow="1" firstCol="1" lastRow="1" bandRow="1">
                <a:tableStyleId>{7DF18680-E054-41AD-8BC1-D1AEF772440D}</a:tableStyleId>
              </a:tblPr>
              <a:tblGrid>
                <a:gridCol w="1594613"/>
                <a:gridCol w="918981"/>
                <a:gridCol w="919736"/>
                <a:gridCol w="919736"/>
              </a:tblGrid>
              <a:tr h="317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High School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1 Yr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5 Yr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10 yr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7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Albemarle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(132)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(223)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(487)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7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Franklin Gothic Book" panose="020B0503020102020204" pitchFamily="34" charset="0"/>
                        </a:rPr>
                        <a:t>Monticello</a:t>
                      </a:r>
                      <a:endParaRPr lang="en-US" sz="1600" dirty="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108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147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116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7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Western Albemarle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33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(59)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(160)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176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600"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(135)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(531)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Franklin Gothic Book" panose="020B050302010202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336879" y="4146804"/>
            <a:ext cx="2681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u="sng" dirty="0" smtClean="0">
                <a:latin typeface="Franklin Gothic Book" panose="020B0503020102020204" pitchFamily="34" charset="0"/>
              </a:rPr>
              <a:t>Projected Seating Deficits</a:t>
            </a:r>
            <a:endParaRPr lang="en-US" b="1" u="sng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467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1" r="7247" b="19286"/>
          <a:stretch/>
        </p:blipFill>
        <p:spPr>
          <a:xfrm>
            <a:off x="3746090" y="2256504"/>
            <a:ext cx="2595717" cy="333313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Monticello HS addition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21408"/>
            <a:ext cx="3060290" cy="40507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u="sng" dirty="0" smtClean="0">
                <a:latin typeface="Franklin Gothic Book" panose="020B0503020102020204" pitchFamily="34" charset="0"/>
              </a:rPr>
              <a:t>Scope: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 24,500 </a:t>
            </a:r>
            <a:r>
              <a:rPr lang="en-US" dirty="0" smtClean="0">
                <a:latin typeface="Franklin Gothic Book" panose="020B0503020102020204" pitchFamily="34" charset="0"/>
              </a:rPr>
              <a:t>sf, 250 Seat Addition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9 classrooms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2 </a:t>
            </a:r>
            <a:r>
              <a:rPr lang="en-US" dirty="0">
                <a:latin typeface="Franklin Gothic Book" panose="020B0503020102020204" pitchFamily="34" charset="0"/>
              </a:rPr>
              <a:t>science </a:t>
            </a:r>
            <a:r>
              <a:rPr lang="en-US" dirty="0" smtClean="0">
                <a:latin typeface="Franklin Gothic Book" panose="020B0503020102020204" pitchFamily="34" charset="0"/>
              </a:rPr>
              <a:t>classrooms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3 </a:t>
            </a:r>
            <a:r>
              <a:rPr lang="en-US" dirty="0">
                <a:latin typeface="Franklin Gothic Book" panose="020B0503020102020204" pitchFamily="34" charset="0"/>
              </a:rPr>
              <a:t>learning </a:t>
            </a:r>
            <a:r>
              <a:rPr lang="en-US" dirty="0" smtClean="0">
                <a:latin typeface="Franklin Gothic Book" panose="020B0503020102020204" pitchFamily="34" charset="0"/>
              </a:rPr>
              <a:t>labs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2 smaller classrooms</a:t>
            </a:r>
          </a:p>
          <a:p>
            <a:pPr lvl="1"/>
            <a:r>
              <a:rPr lang="en-US" dirty="0">
                <a:latin typeface="Franklin Gothic Book" panose="020B0503020102020204" pitchFamily="34" charset="0"/>
              </a:rPr>
              <a:t>A</a:t>
            </a:r>
            <a:r>
              <a:rPr lang="en-US" dirty="0" smtClean="0">
                <a:latin typeface="Franklin Gothic Book" panose="020B0503020102020204" pitchFamily="34" charset="0"/>
              </a:rPr>
              <a:t>ssociated </a:t>
            </a:r>
            <a:r>
              <a:rPr lang="en-US" dirty="0">
                <a:latin typeface="Franklin Gothic Book" panose="020B0503020102020204" pitchFamily="34" charset="0"/>
              </a:rPr>
              <a:t>spaces such as teacher planning rooms, faculty toilets, conference rooms, an elevator, storage, </a:t>
            </a:r>
            <a:r>
              <a:rPr lang="en-US" dirty="0" smtClean="0">
                <a:latin typeface="Franklin Gothic Book" panose="020B0503020102020204" pitchFamily="34" charset="0"/>
              </a:rPr>
              <a:t>utility rooms</a:t>
            </a:r>
            <a:r>
              <a:rPr lang="en-US" dirty="0">
                <a:latin typeface="Franklin Gothic Book" panose="020B0503020102020204" pitchFamily="34" charset="0"/>
              </a:rPr>
              <a:t>, etc.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7" r="8228" b="20000"/>
          <a:stretch/>
        </p:blipFill>
        <p:spPr>
          <a:xfrm>
            <a:off x="6341807" y="2286000"/>
            <a:ext cx="2580968" cy="330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590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Western Albemarle High School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renovation &amp; ESA Addition</a:t>
            </a:r>
            <a:endParaRPr lang="en-US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Project 12 of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29409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WAHS renovation* &amp; ESA Addition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11162" y="3181951"/>
            <a:ext cx="78608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Franklin Gothic Book" panose="020B0503020102020204" pitchFamily="34" charset="0"/>
              </a:rPr>
              <a:t>Timing: 	Open for 2022/23 School Year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	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Budget: $ 7,168,533</a:t>
            </a:r>
          </a:p>
          <a:p>
            <a:endParaRPr lang="en-US" dirty="0" smtClean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Purpose: Support School Board Initiative (academy) &amp; update a dated building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*To be completed in conjunction with Learning Space Modernization projects at the school</a:t>
            </a:r>
          </a:p>
          <a:p>
            <a:endParaRPr lang="en-US" sz="1600" dirty="0">
              <a:latin typeface="Franklin Gothic Book" panose="020B0503020102020204" pitchFamily="34" charset="0"/>
            </a:endParaRPr>
          </a:p>
        </p:txBody>
      </p:sp>
      <p:pic>
        <p:nvPicPr>
          <p:cNvPr id="5122" name="Picture 2" descr="https://encrypted-tbn0.gstatic.com/images?q=tbn:ANd9GcSqtnAigpGgDaEkzqlPMZkNRRkjaaQh8_r9LNyM7nDftr0GWTkM-PhZq_s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916" y="2648551"/>
            <a:ext cx="163851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61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Committee Introduction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648" y="2093976"/>
            <a:ext cx="8153400" cy="4161050"/>
          </a:xfrm>
        </p:spPr>
        <p:txBody>
          <a:bodyPr>
            <a:noAutofit/>
          </a:bodyPr>
          <a:lstStyle/>
          <a:p>
            <a:pPr algn="just"/>
            <a:r>
              <a:rPr lang="en-US" sz="2400" b="1" dirty="0" smtClean="0">
                <a:latin typeface="Franklin Gothic Book" panose="020B0503020102020204" pitchFamily="34" charset="0"/>
              </a:rPr>
              <a:t>Staff Support</a:t>
            </a:r>
            <a:endParaRPr lang="en-US" sz="2400" dirty="0">
              <a:latin typeface="Franklin Gothic Book" panose="020B0503020102020204" pitchFamily="34" charset="0"/>
            </a:endParaRP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Rosalyn Schmitt, Asst. Director of Facilities Planning</a:t>
            </a: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Dean Tistadt, COO</a:t>
            </a:r>
          </a:p>
          <a:p>
            <a:pPr marL="341313" indent="0" algn="just">
              <a:lnSpc>
                <a:spcPct val="120000"/>
              </a:lnSpc>
              <a:buNone/>
            </a:pPr>
            <a:endParaRPr lang="en-US" sz="1600" dirty="0">
              <a:latin typeface="Franklin Gothic Book" panose="020B0503020102020204" pitchFamily="34" charset="0"/>
            </a:endParaRP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Joe </a:t>
            </a:r>
            <a:r>
              <a:rPr lang="en-US" sz="1600" dirty="0" err="1" smtClean="0">
                <a:latin typeface="Franklin Gothic Book" panose="020B0503020102020204" pitchFamily="34" charset="0"/>
              </a:rPr>
              <a:t>Letteri</a:t>
            </a:r>
            <a:r>
              <a:rPr lang="en-US" sz="1600" dirty="0" smtClean="0">
                <a:latin typeface="Franklin Gothic Book" panose="020B0503020102020204" pitchFamily="34" charset="0"/>
              </a:rPr>
              <a:t>, Director of Building Services</a:t>
            </a: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George </a:t>
            </a:r>
            <a:r>
              <a:rPr lang="en-US" sz="1600" dirty="0" err="1" smtClean="0">
                <a:latin typeface="Franklin Gothic Book" panose="020B0503020102020204" pitchFamily="34" charset="0"/>
              </a:rPr>
              <a:t>Shifflett</a:t>
            </a:r>
            <a:r>
              <a:rPr lang="en-US" sz="1600" dirty="0" smtClean="0">
                <a:latin typeface="Franklin Gothic Book" panose="020B0503020102020204" pitchFamily="34" charset="0"/>
              </a:rPr>
              <a:t>, Deputy Director of Building Services</a:t>
            </a:r>
          </a:p>
          <a:p>
            <a:pPr marL="341313" indent="0" algn="just">
              <a:lnSpc>
                <a:spcPct val="120000"/>
              </a:lnSpc>
              <a:buNone/>
            </a:pPr>
            <a:endParaRPr lang="en-US" sz="1600" dirty="0" smtClean="0">
              <a:latin typeface="Franklin Gothic Book" panose="020B0503020102020204" pitchFamily="34" charset="0"/>
            </a:endParaRP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smtClean="0">
                <a:latin typeface="Franklin Gothic Book" panose="020B0503020102020204" pitchFamily="34" charset="0"/>
              </a:rPr>
              <a:t>Renee DeVall, Transportation Analyst</a:t>
            </a:r>
          </a:p>
          <a:p>
            <a:pPr marL="341313" indent="0" algn="just">
              <a:lnSpc>
                <a:spcPct val="120000"/>
              </a:lnSpc>
              <a:buNone/>
            </a:pPr>
            <a:r>
              <a:rPr lang="en-US" sz="1600" dirty="0" err="1" smtClean="0">
                <a:latin typeface="Franklin Gothic Book" panose="020B0503020102020204" pitchFamily="34" charset="0"/>
              </a:rPr>
              <a:t>Montie</a:t>
            </a:r>
            <a:r>
              <a:rPr lang="en-US" sz="1600" dirty="0" smtClean="0">
                <a:latin typeface="Franklin Gothic Book" panose="020B0503020102020204" pitchFamily="34" charset="0"/>
              </a:rPr>
              <a:t> Breeden, Senior Project Manager, OFD</a:t>
            </a:r>
          </a:p>
          <a:p>
            <a:pPr marL="341313" indent="0" algn="just">
              <a:buNone/>
            </a:pPr>
            <a:endParaRPr lang="en-US" sz="44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070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" t="11364" r="61667"/>
          <a:stretch/>
        </p:blipFill>
        <p:spPr>
          <a:xfrm>
            <a:off x="5778500" y="1600947"/>
            <a:ext cx="3340100" cy="52443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WAHS </a:t>
            </a:r>
            <a:r>
              <a:rPr lang="en-US" dirty="0" smtClean="0"/>
              <a:t>renovation </a:t>
            </a:r>
            <a:r>
              <a:rPr lang="en-US" dirty="0"/>
              <a:t>&amp; ESA Addition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1684260"/>
            <a:ext cx="5525729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u="sng" dirty="0" smtClean="0">
                <a:latin typeface="Franklin Gothic Book" panose="020B0503020102020204" pitchFamily="34" charset="0"/>
              </a:rPr>
              <a:t>SCOPE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Renovations to the existing </a:t>
            </a:r>
            <a:r>
              <a:rPr lang="en-US" dirty="0" smtClean="0">
                <a:latin typeface="Franklin Gothic Book" panose="020B0503020102020204" pitchFamily="34" charset="0"/>
              </a:rPr>
              <a:t>building: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Locker removal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Ceiling replacement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Lighting upgrades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Painting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Flooring </a:t>
            </a:r>
            <a:r>
              <a:rPr lang="en-US" dirty="0">
                <a:latin typeface="Franklin Gothic Book" panose="020B0503020102020204" pitchFamily="34" charset="0"/>
              </a:rPr>
              <a:t>replacement. </a:t>
            </a:r>
            <a:endParaRPr lang="en-US" dirty="0" smtClean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Exterior </a:t>
            </a:r>
            <a:r>
              <a:rPr lang="en-US" dirty="0">
                <a:latin typeface="Franklin Gothic Book" panose="020B0503020102020204" pitchFamily="34" charset="0"/>
              </a:rPr>
              <a:t>metal panels </a:t>
            </a:r>
            <a:r>
              <a:rPr lang="en-US" dirty="0" smtClean="0">
                <a:latin typeface="Franklin Gothic Book" panose="020B0503020102020204" pitchFamily="34" charset="0"/>
              </a:rPr>
              <a:t>replacement</a:t>
            </a:r>
            <a:endParaRPr lang="en-US" dirty="0">
              <a:latin typeface="Franklin Gothic Book" panose="020B0503020102020204" pitchFamily="34" charset="0"/>
            </a:endParaRPr>
          </a:p>
          <a:p>
            <a:endParaRPr lang="en-US" dirty="0">
              <a:latin typeface="Franklin Gothic Book" panose="020B0503020102020204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latin typeface="Franklin Gothic Book" panose="020B0503020102020204" pitchFamily="34" charset="0"/>
              </a:rPr>
              <a:t>Phase 2: </a:t>
            </a:r>
            <a:r>
              <a:rPr lang="en-US" dirty="0" smtClean="0">
                <a:latin typeface="Franklin Gothic Book" panose="020B0503020102020204" pitchFamily="34" charset="0"/>
              </a:rPr>
              <a:t>Environmental Studies Academy Addition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10,000 </a:t>
            </a:r>
            <a:r>
              <a:rPr lang="en-US" dirty="0" err="1">
                <a:latin typeface="Franklin Gothic Book" panose="020B0503020102020204" pitchFamily="34" charset="0"/>
              </a:rPr>
              <a:t>sf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endParaRPr lang="en-US" dirty="0" smtClean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Three science labs</a:t>
            </a:r>
            <a:r>
              <a:rPr lang="en-US" dirty="0">
                <a:latin typeface="Franklin Gothic Book" panose="020B0503020102020204" pitchFamily="34" charset="0"/>
              </a:rPr>
              <a:t>, “dark room” / planetarium, offices, a shared prep room with storage, and project spaces for independent, collaborative teaming.  </a:t>
            </a:r>
            <a:endParaRPr lang="en-US" dirty="0" smtClean="0">
              <a:latin typeface="Franklin Gothic Book" panose="020B0503020102020204" pitchFamily="34" charset="0"/>
            </a:endParaRP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>
                <a:latin typeface="Franklin Gothic Book" panose="020B0503020102020204" pitchFamily="34" charset="0"/>
              </a:rPr>
              <a:t>Spaces will accommodate </a:t>
            </a:r>
            <a:r>
              <a:rPr lang="en-US" dirty="0">
                <a:latin typeface="Franklin Gothic Book" panose="020B0503020102020204" pitchFamily="34" charset="0"/>
              </a:rPr>
              <a:t>hydro / aqua activities and hydroponics.  </a:t>
            </a:r>
          </a:p>
          <a:p>
            <a:endParaRPr lang="en-US" sz="1600" dirty="0" smtClean="0">
              <a:latin typeface="Franklin Gothic Book" panose="020B0503020102020204" pitchFamily="34" charset="0"/>
            </a:endParaRPr>
          </a:p>
          <a:p>
            <a:endParaRPr lang="en-US" sz="1600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991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 year projects </a:t>
            </a:r>
            <a:r>
              <a:rPr lang="en-US" sz="2400" dirty="0"/>
              <a:t>FY22/23 – FY26/27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81200"/>
            <a:ext cx="8153400" cy="44958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Franklin Gothic Book" panose="020B0503020102020204" pitchFamily="34" charset="0"/>
              </a:rPr>
              <a:t>Crozet </a:t>
            </a:r>
            <a:r>
              <a:rPr lang="en-US" dirty="0">
                <a:latin typeface="Franklin Gothic Book" panose="020B0503020102020204" pitchFamily="34" charset="0"/>
              </a:rPr>
              <a:t>Elementary Addition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 </a:t>
            </a:r>
            <a:r>
              <a:rPr lang="en-US" dirty="0" smtClean="0">
                <a:latin typeface="Franklin Gothic Book" panose="020B0503020102020204" pitchFamily="34" charset="0"/>
              </a:rPr>
              <a:t>Stony </a:t>
            </a:r>
            <a:r>
              <a:rPr lang="en-US" dirty="0">
                <a:latin typeface="Franklin Gothic Book" panose="020B0503020102020204" pitchFamily="34" charset="0"/>
              </a:rPr>
              <a:t>Point Elementary Addition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Yancey </a:t>
            </a:r>
            <a:r>
              <a:rPr lang="en-US" dirty="0">
                <a:latin typeface="Franklin Gothic Book" panose="020B0503020102020204" pitchFamily="34" charset="0"/>
              </a:rPr>
              <a:t>Elementary Addition/Renovations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 </a:t>
            </a:r>
            <a:r>
              <a:rPr lang="en-US" dirty="0" smtClean="0">
                <a:latin typeface="Franklin Gothic Book" panose="020B0503020102020204" pitchFamily="34" charset="0"/>
              </a:rPr>
              <a:t>Western </a:t>
            </a:r>
            <a:r>
              <a:rPr lang="en-US" dirty="0">
                <a:latin typeface="Franklin Gothic Book" panose="020B0503020102020204" pitchFamily="34" charset="0"/>
              </a:rPr>
              <a:t>Albemarle High School Addition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 </a:t>
            </a:r>
            <a:r>
              <a:rPr lang="en-US" dirty="0" smtClean="0">
                <a:latin typeface="Franklin Gothic Book" panose="020B0503020102020204" pitchFamily="34" charset="0"/>
              </a:rPr>
              <a:t>CATEC</a:t>
            </a:r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Administration </a:t>
            </a:r>
            <a:r>
              <a:rPr lang="en-US" dirty="0">
                <a:latin typeface="Franklin Gothic Book" panose="020B0503020102020204" pitchFamily="34" charset="0"/>
              </a:rPr>
              <a:t>Space</a:t>
            </a:r>
          </a:p>
          <a:p>
            <a:r>
              <a:rPr lang="en-US" dirty="0" smtClean="0">
                <a:latin typeface="Franklin Gothic Book" panose="020B0503020102020204" pitchFamily="34" charset="0"/>
              </a:rPr>
              <a:t>Land </a:t>
            </a:r>
            <a:r>
              <a:rPr lang="en-US" dirty="0">
                <a:latin typeface="Franklin Gothic Book" panose="020B0503020102020204" pitchFamily="34" charset="0"/>
              </a:rPr>
              <a:t>Acquisition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 </a:t>
            </a:r>
            <a:r>
              <a:rPr lang="en-US" dirty="0" smtClean="0">
                <a:latin typeface="Franklin Gothic Book" panose="020B0503020102020204" pitchFamily="34" charset="0"/>
              </a:rPr>
              <a:t>Pre-K </a:t>
            </a:r>
            <a:r>
              <a:rPr lang="en-US" dirty="0">
                <a:latin typeface="Franklin Gothic Book" panose="020B0503020102020204" pitchFamily="34" charset="0"/>
              </a:rPr>
              <a:t>Expansion</a:t>
            </a:r>
          </a:p>
          <a:p>
            <a:pPr marL="0" indent="0">
              <a:buNone/>
            </a:pP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25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304" y="-138223"/>
            <a:ext cx="8089490" cy="1609344"/>
          </a:xfrm>
        </p:spPr>
        <p:txBody>
          <a:bodyPr/>
          <a:lstStyle/>
          <a:p>
            <a:r>
              <a:rPr lang="en-US" dirty="0" smtClean="0"/>
              <a:t>LRPAC FY17 – FY21 CIP Recommendation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24868"/>
              </p:ext>
            </p:extLst>
          </p:nvPr>
        </p:nvGraphicFramePr>
        <p:xfrm>
          <a:off x="0" y="1111589"/>
          <a:ext cx="9144000" cy="5388602"/>
        </p:xfrm>
        <a:graphic>
          <a:graphicData uri="http://schemas.openxmlformats.org/drawingml/2006/table">
            <a:tbl>
              <a:tblPr lastRow="1">
                <a:tableStyleId>{21E4AEA4-8DFA-4A89-87EB-49C32662AFE0}</a:tableStyleId>
              </a:tblPr>
              <a:tblGrid>
                <a:gridCol w="311085"/>
                <a:gridCol w="2130457"/>
                <a:gridCol w="1084083"/>
                <a:gridCol w="1084083"/>
                <a:gridCol w="1084083"/>
                <a:gridCol w="1084083"/>
                <a:gridCol w="1084083"/>
                <a:gridCol w="1282043"/>
              </a:tblGrid>
              <a:tr h="21930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RANK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FISCAL YEAR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5 Year Total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</a:tr>
              <a:tr h="208859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b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745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16/17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17/18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18/19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19/20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20/21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Maintenance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7,358,465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6,468,425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6,886,704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6,884,222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7,155,000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34,752,816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State Technology Grant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3,760,000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Instructional Technology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2,875,000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Administrative Technology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261,000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1,313,000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Telecommunications Network Upgrade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900,000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900,000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1,800,000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School Bus Replacement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6,000,000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Security Improvements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2,391,364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1,282,222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3,673,586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Modernization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1,067,000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1,067,000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0542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Additions, 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Renovations &amp; Site Improvements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293,540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3,589,437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3,882,977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3,000,000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7,500,000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10,000,000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8,000,000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7,500,000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36,000,000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Addition + Modernization + Renovation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1,045,065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12,438,712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13,483,777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Monticello Addition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543,454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7,229,712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7,229,712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Western Albemarle ESA Addition + Renovation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651,685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6,516,848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7,168,533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18,843,434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34,612,250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26,906,416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19,225,907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23,961,848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123,006,401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687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327" y="-202018"/>
            <a:ext cx="8089490" cy="1609344"/>
          </a:xfrm>
        </p:spPr>
        <p:txBody>
          <a:bodyPr/>
          <a:lstStyle/>
          <a:p>
            <a:r>
              <a:rPr lang="en-US" dirty="0" smtClean="0"/>
              <a:t>Financial reality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5724868"/>
              </p:ext>
            </p:extLst>
          </p:nvPr>
        </p:nvGraphicFramePr>
        <p:xfrm>
          <a:off x="0" y="1111589"/>
          <a:ext cx="9144000" cy="5388602"/>
        </p:xfrm>
        <a:graphic>
          <a:graphicData uri="http://schemas.openxmlformats.org/drawingml/2006/table">
            <a:tbl>
              <a:tblPr lastRow="1">
                <a:tableStyleId>{21E4AEA4-8DFA-4A89-87EB-49C32662AFE0}</a:tableStyleId>
              </a:tblPr>
              <a:tblGrid>
                <a:gridCol w="311085"/>
                <a:gridCol w="2130457"/>
                <a:gridCol w="1084083"/>
                <a:gridCol w="1084083"/>
                <a:gridCol w="1084083"/>
                <a:gridCol w="1084083"/>
                <a:gridCol w="1084083"/>
                <a:gridCol w="1282043"/>
              </a:tblGrid>
              <a:tr h="21930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RANK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FISCAL YEAR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5 Year Total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</a:tr>
              <a:tr h="208859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b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745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16/17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17/18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18/19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19/20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20/21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Maintenance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7,358,465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6,468,425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6,886,704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6,884,222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7,155,000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34,752,816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State Technology Grant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3,760,000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Instructional Technology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2,875,000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Administrative Technology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261,000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1,313,000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Telecommunications Network Upgrade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900,000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900,000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1,800,000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School Bus Replacement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6,000,000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Security Improvements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2,391,364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1,282,222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3,673,586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Modernization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1,067,000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1,067,000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0542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Additions, 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Renovations &amp; Site Improvements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293,540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3,589,437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3,882,977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3,000,000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7,500,000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10,000,000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8,000,000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7,500,000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36,000,000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Addition + Modernization + Renovation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1,045,065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12,438,712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13,483,777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Monticello Addition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543,454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7,229,712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7,229,712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Western Albemarle ESA Addition + Renovation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651,685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6,516,848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7,168,533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18,843,434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34,612,250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26,906,416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19,225,907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23,961,848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123,006,401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</a:tbl>
          </a:graphicData>
        </a:graphic>
      </p:graphicFrame>
      <p:sp>
        <p:nvSpPr>
          <p:cNvPr id="10" name="Rectangle 9"/>
          <p:cNvSpPr/>
          <p:nvPr/>
        </p:nvSpPr>
        <p:spPr>
          <a:xfrm>
            <a:off x="0" y="3848431"/>
            <a:ext cx="9144000" cy="2364761"/>
          </a:xfrm>
          <a:prstGeom prst="rect">
            <a:avLst/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Franklin Gothic Book" panose="020B0503020102020204" pitchFamily="34" charset="0"/>
              </a:rPr>
              <a:t>NOT FUNDED</a:t>
            </a:r>
            <a:endParaRPr lang="en-US" sz="3600" b="1" dirty="0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1267" y="6478831"/>
            <a:ext cx="21205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latin typeface="Franklin Gothic Book" panose="020B0503020102020204" pitchFamily="34" charset="0"/>
              </a:rPr>
              <a:t>2014 BOS APPROVED:</a:t>
            </a:r>
            <a:endParaRPr lang="en-US" sz="1600" b="1" dirty="0">
              <a:latin typeface="Franklin Gothic Book" panose="020B05030201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63051" y="6509609"/>
            <a:ext cx="10569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Franklin Gothic Book" panose="020B0503020102020204" pitchFamily="34" charset="0"/>
              </a:rPr>
              <a:t>$11,731,358</a:t>
            </a:r>
            <a:endParaRPr lang="en-US" sz="1200" b="1" dirty="0">
              <a:latin typeface="Franklin Gothic Book" panose="020B0503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01373" y="6518815"/>
            <a:ext cx="9730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Franklin Gothic Book" panose="020B0503020102020204" pitchFamily="34" charset="0"/>
              </a:rPr>
              <a:t>$9,853,245</a:t>
            </a:r>
            <a:endParaRPr lang="en-US" sz="1200" b="1" dirty="0">
              <a:latin typeface="Franklin Gothic Book" panose="020B0503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53230" y="6518816"/>
            <a:ext cx="98065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Franklin Gothic Book" panose="020B0503020102020204" pitchFamily="34" charset="0"/>
              </a:rPr>
              <a:t>$9,646,704</a:t>
            </a:r>
            <a:endParaRPr lang="en-US" sz="1200" b="1" dirty="0">
              <a:latin typeface="Franklin Gothic Book" panose="020B0503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12718" y="6519443"/>
            <a:ext cx="10645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Franklin Gothic Book" panose="020B0503020102020204" pitchFamily="34" charset="0"/>
              </a:rPr>
              <a:t>$10,003,722</a:t>
            </a:r>
            <a:endParaRPr lang="en-US" sz="1200" b="1" dirty="0">
              <a:latin typeface="Franklin Gothic Book" panose="020B0503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19839" y="6519443"/>
            <a:ext cx="4203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Franklin Gothic Book" panose="020B0503020102020204" pitchFamily="34" charset="0"/>
              </a:rPr>
              <a:t>n/a</a:t>
            </a:r>
            <a:endParaRPr lang="en-US" sz="1200" b="1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2238" y="2121408"/>
            <a:ext cx="6685961" cy="4050792"/>
          </a:xfrm>
        </p:spPr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Growth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Past 5 years: +400 students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Next 5 years: +740 students*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Next 10 years: +1200 students*</a:t>
            </a:r>
          </a:p>
          <a:p>
            <a:pPr marL="274320" lvl="1" indent="0">
              <a:buNone/>
            </a:pPr>
            <a:endParaRPr lang="en-US" dirty="0" smtClean="0">
              <a:latin typeface="Franklin Gothic Book" panose="020B0503020102020204" pitchFamily="34" charset="0"/>
            </a:endParaRPr>
          </a:p>
          <a:p>
            <a:pPr marL="274320" lvl="1" indent="0">
              <a:buNone/>
            </a:pPr>
            <a:r>
              <a:rPr lang="en-US" dirty="0" smtClean="0">
                <a:latin typeface="Franklin Gothic Book" panose="020B0503020102020204" pitchFamily="34" charset="0"/>
              </a:rPr>
              <a:t>*Fall 2014 projections</a:t>
            </a:r>
          </a:p>
          <a:p>
            <a:pPr lvl="1"/>
            <a:endParaRPr lang="en-US" dirty="0" smtClean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Investment into Existing Facilities</a:t>
            </a:r>
          </a:p>
          <a:p>
            <a:endParaRPr lang="en-US" dirty="0" smtClean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Funding Challenges</a:t>
            </a: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4475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32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Redistricting/existing 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99303"/>
            <a:ext cx="7772400" cy="480797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smtClean="0">
                <a:latin typeface="Franklin Gothic Book" panose="020B0503020102020204" pitchFamily="34" charset="0"/>
              </a:rPr>
              <a:t>“Efficient </a:t>
            </a:r>
            <a:r>
              <a:rPr lang="en-US" dirty="0">
                <a:latin typeface="Franklin Gothic Book" panose="020B0503020102020204" pitchFamily="34" charset="0"/>
              </a:rPr>
              <a:t>and effective</a:t>
            </a:r>
            <a:r>
              <a:rPr lang="en-US" dirty="0" smtClean="0">
                <a:latin typeface="Franklin Gothic Book" panose="020B0503020102020204" pitchFamily="34" charset="0"/>
              </a:rPr>
              <a:t>” long range planning = utilizing </a:t>
            </a:r>
            <a:r>
              <a:rPr lang="en-US" dirty="0">
                <a:latin typeface="Franklin Gothic Book" panose="020B0503020102020204" pitchFamily="34" charset="0"/>
              </a:rPr>
              <a:t>existing capacity </a:t>
            </a:r>
            <a:r>
              <a:rPr lang="en-US" dirty="0" smtClean="0">
                <a:latin typeface="Franklin Gothic Book" panose="020B0503020102020204" pitchFamily="34" charset="0"/>
              </a:rPr>
              <a:t>first </a:t>
            </a:r>
            <a:r>
              <a:rPr lang="en-US" dirty="0">
                <a:latin typeface="Franklin Gothic Book" panose="020B0503020102020204" pitchFamily="34" charset="0"/>
              </a:rPr>
              <a:t>where feasible.  </a:t>
            </a:r>
            <a:endParaRPr lang="en-US" dirty="0" smtClean="0">
              <a:latin typeface="Franklin Gothic Book" panose="020B0503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latin typeface="Franklin Gothic Book" panose="020B0503020102020204" pitchFamily="34" charset="0"/>
              </a:rPr>
              <a:t>The LRPAC </a:t>
            </a:r>
            <a:r>
              <a:rPr lang="en-US" dirty="0">
                <a:latin typeface="Franklin Gothic Book" panose="020B0503020102020204" pitchFamily="34" charset="0"/>
              </a:rPr>
              <a:t>recommendation is based on the assumption that a feasible </a:t>
            </a:r>
            <a:r>
              <a:rPr lang="en-US" dirty="0" smtClean="0">
                <a:latin typeface="Franklin Gothic Book" panose="020B0503020102020204" pitchFamily="34" charset="0"/>
              </a:rPr>
              <a:t>redistricting solution </a:t>
            </a:r>
            <a:r>
              <a:rPr lang="en-US" dirty="0">
                <a:latin typeface="Franklin Gothic Book" panose="020B0503020102020204" pitchFamily="34" charset="0"/>
              </a:rPr>
              <a:t>can be found to provide immediate relief to Albemarle High School and Greer Elementary. </a:t>
            </a:r>
            <a:r>
              <a:rPr lang="en-US" dirty="0" smtClean="0">
                <a:latin typeface="Franklin Gothic Book" panose="020B0503020102020204" pitchFamily="34" charset="0"/>
              </a:rPr>
              <a:t>(</a:t>
            </a:r>
            <a:r>
              <a:rPr lang="en-US" dirty="0" smtClean="0">
                <a:latin typeface="Franklin Gothic Book" panose="020B0503020102020204" pitchFamily="34" charset="0"/>
              </a:rPr>
              <a:t>Ongoing </a:t>
            </a:r>
            <a:r>
              <a:rPr lang="en-US" dirty="0">
                <a:latin typeface="Franklin Gothic Book" panose="020B0503020102020204" pitchFamily="34" charset="0"/>
              </a:rPr>
              <a:t>study by redistricting committee to be completed this </a:t>
            </a:r>
            <a:r>
              <a:rPr lang="en-US" dirty="0" smtClean="0">
                <a:latin typeface="Franklin Gothic Book" panose="020B0503020102020204" pitchFamily="34" charset="0"/>
              </a:rPr>
              <a:t>fall</a:t>
            </a:r>
            <a:r>
              <a:rPr lang="en-US" dirty="0">
                <a:latin typeface="Franklin Gothic Book" panose="020B0503020102020204" pitchFamily="34" charset="0"/>
              </a:rPr>
              <a:t>)</a:t>
            </a:r>
            <a:endParaRPr lang="en-US" dirty="0" smtClean="0">
              <a:latin typeface="Franklin Gothic Book" panose="020B05030201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dirty="0" smtClean="0">
                <a:latin typeface="Franklin Gothic Book" panose="020B0503020102020204" pitchFamily="34" charset="0"/>
              </a:rPr>
              <a:t>In </a:t>
            </a:r>
            <a:r>
              <a:rPr lang="en-US" dirty="0">
                <a:latin typeface="Franklin Gothic Book" panose="020B0503020102020204" pitchFamily="34" charset="0"/>
              </a:rPr>
              <a:t>the long-term, this recommendation is also based on assumptions that future redistricting will impact the following schools/areas: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Franklin Gothic Book" panose="020B0503020102020204" pitchFamily="34" charset="0"/>
              </a:rPr>
              <a:t>Baker-Butler</a:t>
            </a:r>
            <a:endParaRPr lang="en-US" dirty="0">
              <a:latin typeface="Franklin Gothic Book" panose="020B0503020102020204" pitchFamily="34" charset="0"/>
            </a:endParaRPr>
          </a:p>
          <a:p>
            <a:pPr lvl="1">
              <a:lnSpc>
                <a:spcPct val="120000"/>
              </a:lnSpc>
            </a:pPr>
            <a:r>
              <a:rPr lang="en-US" dirty="0">
                <a:latin typeface="Franklin Gothic Book" panose="020B0503020102020204" pitchFamily="34" charset="0"/>
              </a:rPr>
              <a:t>Walton Middle School (underutilization)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Franklin Gothic Book" panose="020B0503020102020204" pitchFamily="34" charset="0"/>
              </a:rPr>
              <a:t>Urban Ring &amp; Northern Feeder Pattern Elementary Schools in relation to the recommended </a:t>
            </a:r>
            <a:r>
              <a:rPr lang="en-US" dirty="0" err="1">
                <a:latin typeface="Franklin Gothic Book" panose="020B0503020102020204" pitchFamily="34" charset="0"/>
              </a:rPr>
              <a:t>Woodbrook</a:t>
            </a:r>
            <a:r>
              <a:rPr lang="en-US" dirty="0">
                <a:latin typeface="Franklin Gothic Book" panose="020B0503020102020204" pitchFamily="34" charset="0"/>
              </a:rPr>
              <a:t> </a:t>
            </a:r>
            <a:r>
              <a:rPr lang="en-US" dirty="0" smtClean="0">
                <a:latin typeface="Franklin Gothic Book" panose="020B0503020102020204" pitchFamily="34" charset="0"/>
              </a:rPr>
              <a:t>Addition</a:t>
            </a:r>
          </a:p>
          <a:p>
            <a:pPr lvl="1">
              <a:lnSpc>
                <a:spcPct val="120000"/>
              </a:lnSpc>
            </a:pPr>
            <a:r>
              <a:rPr lang="en-US" dirty="0" smtClean="0">
                <a:latin typeface="Franklin Gothic Book" panose="020B0503020102020204" pitchFamily="34" charset="0"/>
              </a:rPr>
              <a:t>All </a:t>
            </a:r>
            <a:r>
              <a:rPr lang="en-US" dirty="0">
                <a:latin typeface="Franklin Gothic Book" panose="020B0503020102020204" pitchFamily="34" charset="0"/>
              </a:rPr>
              <a:t>High Schools  in relation to the recommended Monticello High School Addition</a:t>
            </a:r>
          </a:p>
          <a:p>
            <a:pPr lvl="1">
              <a:lnSpc>
                <a:spcPct val="120000"/>
              </a:lnSpc>
            </a:pPr>
            <a:r>
              <a:rPr lang="en-US" dirty="0">
                <a:latin typeface="Franklin Gothic Book" panose="020B0503020102020204" pitchFamily="34" charset="0"/>
              </a:rPr>
              <a:t>Western Feeder Pattern Elementary Schools in relation to the Crozet Addition </a:t>
            </a:r>
          </a:p>
          <a:p>
            <a:pPr>
              <a:lnSpc>
                <a:spcPct val="120000"/>
              </a:lnSpc>
            </a:pPr>
            <a:endParaRPr lang="en-US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865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6304" y="0"/>
            <a:ext cx="8089490" cy="1609344"/>
          </a:xfrm>
        </p:spPr>
        <p:txBody>
          <a:bodyPr/>
          <a:lstStyle/>
          <a:p>
            <a:r>
              <a:rPr lang="en-US" dirty="0" smtClean="0"/>
              <a:t>LRPAC FY17 – FY21 CIP Recommendation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703255"/>
              </p:ext>
            </p:extLst>
          </p:nvPr>
        </p:nvGraphicFramePr>
        <p:xfrm>
          <a:off x="0" y="1469398"/>
          <a:ext cx="9144000" cy="5388602"/>
        </p:xfrm>
        <a:graphic>
          <a:graphicData uri="http://schemas.openxmlformats.org/drawingml/2006/table">
            <a:tbl>
              <a:tblPr lastRow="1">
                <a:tableStyleId>{21E4AEA4-8DFA-4A89-87EB-49C32662AFE0}</a:tableStyleId>
              </a:tblPr>
              <a:tblGrid>
                <a:gridCol w="311085"/>
                <a:gridCol w="2130457"/>
                <a:gridCol w="1084083"/>
                <a:gridCol w="1084083"/>
                <a:gridCol w="1084083"/>
                <a:gridCol w="1084083"/>
                <a:gridCol w="1084083"/>
                <a:gridCol w="1282043"/>
              </a:tblGrid>
              <a:tr h="21930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RANK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Project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FISCAL YEAR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5 Year Total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</a:tr>
              <a:tr h="208859">
                <a:tc vMerge="1">
                  <a:txBody>
                    <a:bodyPr/>
                    <a:lstStyle/>
                    <a:p>
                      <a:pPr algn="ctr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b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9745">
                <a:tc vMerge="1">
                  <a:txBody>
                    <a:bodyPr/>
                    <a:lstStyle/>
                    <a:p>
                      <a:pPr algn="ctr" fontAlgn="ctr"/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16/17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17/18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18/19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19/20 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  <a:latin typeface="Franklin Gothic Book" panose="020B0503020102020204" pitchFamily="34" charset="0"/>
                        </a:rPr>
                        <a:t> 20/21 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Maintenance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7,358,465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6,468,425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6,886,704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6,884,222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7,155,000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34,752,816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State Technology Grant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752,000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3,760,000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Instructional Technology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2,875,000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4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Administrative Technology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261,000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263,000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1,313,000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Telecommunications Network Upgrade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900,000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900,000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1,800,000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School Bus Replacement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1,200,000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6,000,000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7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Security Improvements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2,391,364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1,282,222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3,673,586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06021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8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Modernization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1,067,000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1,067,000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470542">
                <a:tc vMerge="1">
                  <a:txBody>
                    <a:bodyPr/>
                    <a:lstStyle/>
                    <a:p>
                      <a:pPr algn="ctr" fontAlgn="ctr"/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Red Hill </a:t>
                      </a:r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Additions, 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Renovations &amp; Site Improvements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293,540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3,589,437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3,882,977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9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Learning Space Modernization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3,000,000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7,500,000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10,000,000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8,000,000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7,500,000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36,000,000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err="1">
                          <a:effectLst/>
                          <a:latin typeface="Franklin Gothic Book" panose="020B0503020102020204" pitchFamily="34" charset="0"/>
                        </a:rPr>
                        <a:t>Woodbrook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Addition + Modernization + Renovation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1,045,065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12,438,712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13,483,777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11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Monticello Addition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543,454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7,229,712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>
                          <a:effectLst/>
                          <a:latin typeface="Franklin Gothic Book" panose="020B0503020102020204" pitchFamily="34" charset="0"/>
                        </a:rPr>
                        <a:t> $           7,229,712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  <a:tr h="39998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12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it-IT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Western Albemarle ESA Addition + Renovation</a:t>
                      </a:r>
                      <a:endParaRPr lang="it-IT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651,685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6,516,848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         7,168,533 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06021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effectLst/>
                          <a:latin typeface="Franklin Gothic Book" panose="020B0503020102020204" pitchFamily="34" charset="0"/>
                        </a:rPr>
                        <a:t>TOTAL</a:t>
                      </a:r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18,843,434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34,612,250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26,906,416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19,225,907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23,961,848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200" u="none" strike="noStrike" dirty="0">
                          <a:effectLst/>
                          <a:latin typeface="Franklin Gothic Book" panose="020B0503020102020204" pitchFamily="34" charset="0"/>
                        </a:rPr>
                        <a:t> $  123,006,401 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Franklin Gothic Book" panose="020B0503020102020204" pitchFamily="34" charset="0"/>
                      </a:endParaRPr>
                    </a:p>
                  </a:txBody>
                  <a:tcPr marL="7287" marR="7287" marT="7287" marB="0" anchor="ctr"/>
                </a:tc>
              </a:tr>
            </a:tbl>
          </a:graphicData>
        </a:graphic>
      </p:graphicFrame>
      <p:cxnSp>
        <p:nvCxnSpPr>
          <p:cNvPr id="6" name="Straight Connector 5"/>
          <p:cNvCxnSpPr/>
          <p:nvPr/>
        </p:nvCxnSpPr>
        <p:spPr>
          <a:xfrm flipV="1">
            <a:off x="0" y="4044099"/>
            <a:ext cx="9144000" cy="1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08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Continuation projects (1-6)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7905" y="2291091"/>
            <a:ext cx="7772400" cy="4050792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Franklin Gothic Book" panose="020B0503020102020204" pitchFamily="34" charset="0"/>
              </a:rPr>
              <a:t>Maintenance </a:t>
            </a:r>
            <a:r>
              <a:rPr lang="en-US" dirty="0" smtClean="0">
                <a:latin typeface="Franklin Gothic Book" panose="020B0503020102020204" pitchFamily="34" charset="0"/>
              </a:rPr>
              <a:t>Program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~$2mil increase over 5 years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Updated estimates (roof replacements, HVAC projects, etc.)</a:t>
            </a:r>
          </a:p>
          <a:p>
            <a:endParaRPr lang="en-US" dirty="0" smtClean="0">
              <a:latin typeface="Franklin Gothic Book" panose="020B0503020102020204" pitchFamily="34" charset="0"/>
            </a:endParaRPr>
          </a:p>
          <a:p>
            <a:r>
              <a:rPr lang="en-US" dirty="0">
                <a:latin typeface="Franklin Gothic Book" panose="020B0503020102020204" pitchFamily="34" charset="0"/>
              </a:rPr>
              <a:t>Technology </a:t>
            </a:r>
            <a:r>
              <a:rPr lang="en-US" dirty="0" smtClean="0">
                <a:latin typeface="Franklin Gothic Book" panose="020B0503020102020204" pitchFamily="34" charset="0"/>
              </a:rPr>
              <a:t>Projects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No </a:t>
            </a:r>
            <a:r>
              <a:rPr lang="en-US" dirty="0" smtClean="0">
                <a:latin typeface="Franklin Gothic Book" panose="020B0503020102020204" pitchFamily="34" charset="0"/>
              </a:rPr>
              <a:t>changes</a:t>
            </a:r>
          </a:p>
          <a:p>
            <a:pPr marL="274320" lvl="1" indent="0">
              <a:buNone/>
            </a:pPr>
            <a:endParaRPr lang="en-US" dirty="0" smtClean="0">
              <a:latin typeface="Franklin Gothic Book" panose="020B0503020102020204" pitchFamily="34" charset="0"/>
            </a:endParaRPr>
          </a:p>
          <a:p>
            <a:r>
              <a:rPr lang="en-US" dirty="0" smtClean="0">
                <a:latin typeface="Franklin Gothic Book" panose="020B0503020102020204" pitchFamily="34" charset="0"/>
              </a:rPr>
              <a:t>School </a:t>
            </a:r>
            <a:r>
              <a:rPr lang="en-US" dirty="0">
                <a:latin typeface="Franklin Gothic Book" panose="020B0503020102020204" pitchFamily="34" charset="0"/>
              </a:rPr>
              <a:t>Bus Replacement</a:t>
            </a:r>
          </a:p>
          <a:p>
            <a:pPr lvl="1"/>
            <a:r>
              <a:rPr lang="en-US" dirty="0" smtClean="0">
                <a:latin typeface="Franklin Gothic Book" panose="020B0503020102020204" pitchFamily="34" charset="0"/>
              </a:rPr>
              <a:t>Reduced to 13 busses/year based on maintenance cost study</a:t>
            </a:r>
          </a:p>
        </p:txBody>
      </p:sp>
    </p:spTree>
    <p:extLst>
      <p:ext uri="{BB962C8B-B14F-4D97-AF65-F5344CB8AC3E}">
        <p14:creationId xmlns:p14="http://schemas.microsoft.com/office/powerpoint/2010/main" val="41419375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0104&quot;&gt;&lt;object type=&quot;3&quot; unique_id=&quot;10105&quot;&gt;&lt;property id=&quot;20148&quot; value=&quot;5&quot;/&gt;&lt;property id=&quot;20300&quot; value=&quot;Slide 1 - &amp;quot;Long Range Planning  Advisory Committee    final recommendation&amp;quot;&quot;/&gt;&lt;property id=&quot;20307&quot; value=&quot;256&quot;/&gt;&lt;/object&gt;&lt;object type=&quot;3&quot; unique_id=&quot;10107&quot;&gt;&lt;property id=&quot;20148&quot; value=&quot;5&quot;/&gt;&lt;property id=&quot;20300&quot; value=&quot;Slide 2 - &amp;quot;The CIP Review Process&amp;quot;&quot;/&gt;&lt;property id=&quot;20307&quot; value=&quot;287&quot;/&gt;&lt;/object&gt;&lt;object type=&quot;3&quot; unique_id=&quot;10108&quot;&gt;&lt;property id=&quot;20148&quot; value=&quot;5&quot;/&gt;&lt;property id=&quot;20300&quot; value=&quot;Slide 3 - &amp;quot;Committee Introduction&amp;quot;&quot;/&gt;&lt;property id=&quot;20307&quot; value=&quot;258&quot;/&gt;&lt;/object&gt;&lt;object type=&quot;3&quot; unique_id=&quot;10110&quot;&gt;&lt;property id=&quot;20148&quot; value=&quot;5&quot;/&gt;&lt;property id=&quot;20300&quot; value=&quot;Slide 8 - &amp;quot;LRPAC FY17 – FY21 CIP Recommendation&amp;quot;&quot;/&gt;&lt;property id=&quot;20307&quot; value=&quot;262&quot;/&gt;&lt;/object&gt;&lt;object type=&quot;3&quot; unique_id=&quot;10115&quot;&gt;&lt;property id=&quot;20148&quot; value=&quot;5&quot;/&gt;&lt;property id=&quot;20300&quot; value=&quot;Slide 12 - &amp;quot;Security Improvements&amp;quot;&quot;/&gt;&lt;property id=&quot;20307&quot; value=&quot;266&quot;/&gt;&lt;/object&gt;&lt;object type=&quot;3&quot; unique_id=&quot;10116&quot;&gt;&lt;property id=&quot;20148&quot; value=&quot;5&quot;/&gt;&lt;property id=&quot;20300&quot; value=&quot;Slide 14 - &amp;quot;Red Hill: Previous review cycle summary&amp;quot;&quot;/&gt;&lt;property id=&quot;20307&quot; value=&quot;278&quot;/&gt;&lt;/object&gt;&lt;object type=&quot;3&quot; unique_id=&quot;10117&quot;&gt;&lt;property id=&quot;20148&quot; value=&quot;5&quot;/&gt;&lt;property id=&quot;20300&quot; value=&quot;Slide 18 - &amp;quot;Red Hill Modernization&amp;quot;&quot;/&gt;&lt;property id=&quot;20307&quot; value=&quot;277&quot;/&gt;&lt;/object&gt;&lt;object type=&quot;3&quot; unique_id=&quot;10118&quot;&gt;&lt;property id=&quot;20148&quot; value=&quot;5&quot;/&gt;&lt;property id=&quot;20300&quot; value=&quot;Slide 19 - &amp;quot;Red Hill Modernization&amp;quot;&quot;/&gt;&lt;property id=&quot;20307&quot; value=&quot;267&quot;/&gt;&lt;/object&gt;&lt;object type=&quot;3&quot; unique_id=&quot;10119&quot;&gt;&lt;property id=&quot;20148&quot; value=&quot;5&quot;/&gt;&lt;property id=&quot;20300&quot; value=&quot;Slide 20 - &amp;quot;Red Hill Modernization&amp;quot;&quot;/&gt;&lt;property id=&quot;20307&quot; value=&quot;291&quot;/&gt;&lt;/object&gt;&lt;object type=&quot;3&quot; unique_id=&quot;10120&quot;&gt;&lt;property id=&quot;20148&quot; value=&quot;5&quot;/&gt;&lt;property id=&quot;20300&quot; value=&quot;Slide 21 - &amp;quot;Red Hill Modernization&amp;quot;&quot;/&gt;&lt;property id=&quot;20307&quot; value=&quot;292&quot;/&gt;&lt;/object&gt;&lt;object type=&quot;3&quot; unique_id=&quot;10121&quot;&gt;&lt;property id=&quot;20148&quot; value=&quot;5&quot;/&gt;&lt;property id=&quot;20300&quot; value=&quot;Slide 22 - &amp;quot;Red Hill Modernization&amp;quot;&quot;/&gt;&lt;property id=&quot;20307&quot; value=&quot;293&quot;/&gt;&lt;/object&gt;&lt;object type=&quot;3&quot; unique_id=&quot;10122&quot;&gt;&lt;property id=&quot;20148&quot; value=&quot;5&quot;/&gt;&lt;property id=&quot;20300&quot; value=&quot;Slide 23 - &amp;quot;Red Hill Modernization&amp;quot;&quot;/&gt;&lt;property id=&quot;20307&quot; value=&quot;288&quot;/&gt;&lt;/object&gt;&lt;object type=&quot;3&quot; unique_id=&quot;10123&quot;&gt;&lt;property id=&quot;20148&quot; value=&quot;5&quot;/&gt;&lt;property id=&quot;20300&quot; value=&quot;Slide 24 - &amp;quot;Red Hill Modernization&amp;quot;&quot;/&gt;&lt;property id=&quot;20307&quot; value=&quot;289&quot;/&gt;&lt;/object&gt;&lt;object type=&quot;3&quot; unique_id=&quot;10134&quot;&gt;&lt;property id=&quot;20148&quot; value=&quot;5&quot;/&gt;&lt;property id=&quot;20300&quot; value=&quot;Slide 26 - &amp;quot;Learning Space Modernization&amp;quot;&quot;/&gt;&lt;property id=&quot;20307&quot; value=&quot;299&quot;/&gt;&lt;/object&gt;&lt;object type=&quot;3&quot; unique_id=&quot;10136&quot;&gt;&lt;property id=&quot;20148&quot; value=&quot;5&quot;/&gt;&lt;property id=&quot;20300&quot; value=&quot;Slide 27 - &amp;quot;Learning Space Modernization&amp;quot;&quot;/&gt;&lt;property id=&quot;20307&quot; value=&quot;303&quot;/&gt;&lt;/object&gt;&lt;object type=&quot;3&quot; unique_id=&quot;10137&quot;&gt;&lt;property id=&quot;20148&quot; value=&quot;5&quot;/&gt;&lt;property id=&quot;20300&quot; value=&quot;Slide 28 - &amp;quot;Learning Space Modernization&amp;quot;&quot;/&gt;&lt;property id=&quot;20307&quot; value=&quot;304&quot;/&gt;&lt;/object&gt;&lt;object type=&quot;3&quot; unique_id=&quot;10139&quot;&gt;&lt;property id=&quot;20148&quot; value=&quot;5&quot;/&gt;&lt;property id=&quot;20300&quot; value=&quot;Slide 31 - &amp;quot;Woodbrook Addition &amp;amp; Modernization&amp;quot;&quot;/&gt;&lt;property id=&quot;20307&quot; value=&quot;270&quot;/&gt;&lt;/object&gt;&lt;object type=&quot;3&quot; unique_id=&quot;10140&quot;&gt;&lt;property id=&quot;20148&quot; value=&quot;5&quot;/&gt;&lt;property id=&quot;20300&quot; value=&quot;Slide 32 - &amp;quot;Woodbrook Addition &amp;amp; Modernization&amp;quot;&quot;/&gt;&lt;property id=&quot;20307&quot; value=&quot;280&quot;/&gt;&lt;/object&gt;&lt;object type=&quot;3&quot; unique_id=&quot;10141&quot;&gt;&lt;property id=&quot;20148&quot; value=&quot;5&quot;/&gt;&lt;property id=&quot;20300&quot; value=&quot;Slide 33 - &amp;quot;Woodbrook Addition &amp;amp; Modernization&amp;quot;&quot;/&gt;&lt;property id=&quot;20307&quot; value=&quot;281&quot;/&gt;&lt;/object&gt;&lt;object type=&quot;3&quot; unique_id=&quot;10142&quot;&gt;&lt;property id=&quot;20148&quot; value=&quot;5&quot;/&gt;&lt;property id=&quot;20300&quot; value=&quot;Slide 34 - &amp;quot;Woodbrook Addition &amp;amp; Modernization&amp;quot;&quot;/&gt;&lt;property id=&quot;20307&quot; value=&quot;282&quot;/&gt;&lt;/object&gt;&lt;object type=&quot;3&quot; unique_id=&quot;10143&quot;&gt;&lt;property id=&quot;20148&quot; value=&quot;5&quot;/&gt;&lt;property id=&quot;20300&quot; value=&quot;Slide 39 - &amp;quot;WAHS renovation* &amp;amp; ESA Addition&amp;quot;&quot;/&gt;&lt;property id=&quot;20307&quot; value=&quot;271&quot;/&gt;&lt;/object&gt;&lt;object type=&quot;3&quot; unique_id=&quot;10144&quot;&gt;&lt;property id=&quot;20148&quot; value=&quot;5&quot;/&gt;&lt;property id=&quot;20300&quot; value=&quot;Slide 40 - &amp;quot;WAHS renovation &amp;amp; ESA Addition&amp;quot;&quot;/&gt;&lt;property id=&quot;20307&quot; value=&quot;283&quot;/&gt;&lt;/object&gt;&lt;object type=&quot;3&quot; unique_id=&quot;10150&quot;&gt;&lt;property id=&quot;20148&quot; value=&quot;5&quot;/&gt;&lt;property id=&quot;20300&quot; value=&quot;Slide 41 - &amp;quot;Out year projects FY22/23 – FY26/27 &amp;quot;&quot;/&gt;&lt;property id=&quot;20307&quot; value=&quot;276&quot;/&gt;&lt;/object&gt;&lt;object type=&quot;3&quot; unique_id=&quot;10205&quot;&gt;&lt;property id=&quot;20148&quot; value=&quot;5&quot;/&gt;&lt;property id=&quot;20300&quot; value=&quot;Slide 5 - &amp;quot;Key highlights&amp;quot;&quot;/&gt;&lt;property id=&quot;20307&quot; value=&quot;309&quot;/&gt;&lt;/object&gt;&lt;object type=&quot;3&quot; unique_id=&quot;10206&quot;&gt;&lt;property id=&quot;20148&quot; value=&quot;5&quot;/&gt;&lt;property id=&quot;20300&quot; value=&quot;Slide 7 - &amp;quot;Redistricting/existing capacity&amp;quot;&quot;/&gt;&lt;property id=&quot;20307&quot; value=&quot;310&quot;/&gt;&lt;/object&gt;&lt;object type=&quot;3&quot; unique_id=&quot;10207&quot;&gt;&lt;property id=&quot;20148&quot; value=&quot;5&quot;/&gt;&lt;property id=&quot;20300&quot; value=&quot;Slide 9 - &amp;quot;Continuation projects (1-6)&amp;quot;&quot;/&gt;&lt;property id=&quot;20307&quot; value=&quot;311&quot;/&gt;&lt;/object&gt;&lt;object type=&quot;3&quot; unique_id=&quot;10208&quot;&gt;&lt;property id=&quot;20148&quot; value=&quot;5&quot;/&gt;&lt;property id=&quot;20300&quot; value=&quot;Slide 11 - &amp;quot;Security improvements&amp;quot;&quot;/&gt;&lt;property id=&quot;20307&quot; value=&quot;312&quot;/&gt;&lt;/object&gt;&lt;object type=&quot;3&quot; unique_id=&quot;10209&quot;&gt;&lt;property id=&quot;20148&quot; value=&quot;5&quot;/&gt;&lt;property id=&quot;20300&quot; value=&quot;Slide 15 - &amp;quot;Red Hill Modernization&amp;quot;&quot;/&gt;&lt;property id=&quot;20307&quot; value=&quot;313&quot;/&gt;&lt;/object&gt;&lt;object type=&quot;3&quot; unique_id=&quot;10876&quot;&gt;&lt;property id=&quot;20148&quot; value=&quot;5&quot;/&gt;&lt;property id=&quot;20300&quot; value=&quot;Slide 4 - &amp;quot;Committee Introduction (cont.)&amp;quot;&quot;/&gt;&lt;property id=&quot;20307&quot; value=&quot;315&quot;/&gt;&lt;/object&gt;&lt;object type=&quot;3&quot; unique_id=&quot;10877&quot;&gt;&lt;property id=&quot;20148&quot; value=&quot;5&quot;/&gt;&lt;property id=&quot;20300&quot; value=&quot;Slide 6 - &amp;quot;recommendation&amp;quot;&quot;/&gt;&lt;property id=&quot;20307&quot; value=&quot;329&quot;/&gt;&lt;/object&gt;&lt;object type=&quot;3&quot; unique_id=&quot;10878&quot;&gt;&lt;property id=&quot;20148&quot; value=&quot;5&quot;/&gt;&lt;property id=&quot;20300&quot; value=&quot;Slide 10 - &amp;quot;Security improvements&amp;quot;&quot;/&gt;&lt;property id=&quot;20307&quot; value=&quot;316&quot;/&gt;&lt;/object&gt;&lt;object type=&quot;3&quot; unique_id=&quot;10879&quot;&gt;&lt;property id=&quot;20148&quot; value=&quot;5&quot;/&gt;&lt;property id=&quot;20300&quot; value=&quot;Slide 13 - &amp;quot;Red hill elementary&amp;quot;&quot;/&gt;&lt;property id=&quot;20307&quot; value=&quot;317&quot;/&gt;&lt;/object&gt;&lt;object type=&quot;3&quot; unique_id=&quot;10880&quot;&gt;&lt;property id=&quot;20148&quot; value=&quot;5&quot;/&gt;&lt;property id=&quot;20300&quot; value=&quot;Slide 16 - &amp;quot;Red Hill Modernization&amp;quot;&quot;/&gt;&lt;property id=&quot;20307&quot; value=&quot;319&quot;/&gt;&lt;/object&gt;&lt;object type=&quot;3&quot; unique_id=&quot;10881&quot;&gt;&lt;property id=&quot;20148&quot; value=&quot;5&quot;/&gt;&lt;property id=&quot;20300&quot; value=&quot;Slide 17 - &amp;quot;Red Hill Modernization&amp;quot;&quot;/&gt;&lt;property id=&quot;20307&quot; value=&quot;321&quot;/&gt;&lt;/object&gt;&lt;object type=&quot;3&quot; unique_id=&quot;10882&quot;&gt;&lt;property id=&quot;20148&quot; value=&quot;5&quot;/&gt;&lt;property id=&quot;20300&quot; value=&quot;Slide 25 - &amp;quot;Learning space modernization&amp;quot;&quot;/&gt;&lt;property id=&quot;20307&quot; value=&quot;322&quot;/&gt;&lt;/object&gt;&lt;object type=&quot;3&quot; unique_id=&quot;10883&quot;&gt;&lt;property id=&quot;20148&quot; value=&quot;5&quot;/&gt;&lt;property id=&quot;20300&quot; value=&quot;Slide 29 - &amp;quot;Woodbrook elementary  addition, modernization &amp;amp; renovation&amp;quot;&quot;/&gt;&lt;property id=&quot;20307&quot; value=&quot;323&quot;/&gt;&lt;/object&gt;&lt;object type=&quot;3&quot; unique_id=&quot;10884&quot;&gt;&lt;property id=&quot;20148&quot; value=&quot;5&quot;/&gt;&lt;property id=&quot;20300&quot; value=&quot;Slide 30 - &amp;quot;Woodbrook Addition &amp;amp; Modernization&amp;quot;&quot;/&gt;&lt;property id=&quot;20307&quot; value=&quot;324&quot;/&gt;&lt;/object&gt;&lt;object type=&quot;3&quot; unique_id=&quot;10885&quot;&gt;&lt;property id=&quot;20148&quot; value=&quot;5&quot;/&gt;&lt;property id=&quot;20300&quot; value=&quot;Slide 35 - &amp;quot;Monticello high school addition&amp;quot;&quot;/&gt;&lt;property id=&quot;20307&quot; value=&quot;325&quot;/&gt;&lt;/object&gt;&lt;object type=&quot;3&quot; unique_id=&quot;10886&quot;&gt;&lt;property id=&quot;20148&quot; value=&quot;5&quot;/&gt;&lt;property id=&quot;20300&quot; value=&quot;Slide 36 - &amp;quot;Monticello HS addition&amp;quot;&quot;/&gt;&lt;property id=&quot;20307&quot; value=&quot;326&quot;/&gt;&lt;/object&gt;&lt;object type=&quot;3&quot; unique_id=&quot;10887&quot;&gt;&lt;property id=&quot;20148&quot; value=&quot;5&quot;/&gt;&lt;property id=&quot;20300&quot; value=&quot;Slide 37 - &amp;quot;Monticello HS addition&amp;quot;&quot;/&gt;&lt;property id=&quot;20307&quot; value=&quot;327&quot;/&gt;&lt;/object&gt;&lt;object type=&quot;3&quot; unique_id=&quot;10888&quot;&gt;&lt;property id=&quot;20148&quot; value=&quot;5&quot;/&gt;&lt;property id=&quot;20300&quot; value=&quot;Slide 38 - &amp;quot;Western Albemarle High School renovation &amp;amp; ESA Addition&amp;quot;&quot;/&gt;&lt;property id=&quot;20307&quot; value=&quot;328&quot;/&gt;&lt;/object&gt;&lt;object type=&quot;3&quot; unique_id=&quot;11422&quot;&gt;&lt;property id=&quot;20148&quot; value=&quot;5&quot;/&gt;&lt;property id=&quot;20300&quot; value=&quot;Slide 42 - &amp;quot;LRPAC FY17 – FY21 CIP Recommendation&amp;quot;&quot;/&gt;&lt;property id=&quot;20307&quot; value=&quot;330&quot;/&gt;&lt;/object&gt;&lt;object type=&quot;3&quot; unique_id=&quot;11423&quot;&gt;&lt;property id=&quot;20148&quot; value=&quot;5&quot;/&gt;&lt;property id=&quot;20300&quot; value=&quot;Slide 43 - &amp;quot;Financial reality&amp;quot;&quot;/&gt;&lt;property id=&quot;20307&quot; value=&quot;331&quot;/&gt;&lt;/object&gt;&lt;/object&gt;&lt;object type=&quot;8&quot; unique_id=&quot;10204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1873</TotalTime>
  <Words>3085</Words>
  <Application>Microsoft Office PowerPoint</Application>
  <PresentationFormat>On-screen Show (4:3)</PresentationFormat>
  <Paragraphs>1144</Paragraphs>
  <Slides>43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Calibri</vt:lpstr>
      <vt:lpstr>Franklin Gothic Book</vt:lpstr>
      <vt:lpstr>Rockwell</vt:lpstr>
      <vt:lpstr>Rockwell Condensed</vt:lpstr>
      <vt:lpstr>Symbol</vt:lpstr>
      <vt:lpstr>Times New Roman</vt:lpstr>
      <vt:lpstr>Verdana</vt:lpstr>
      <vt:lpstr>Wingdings</vt:lpstr>
      <vt:lpstr>Wood Type</vt:lpstr>
      <vt:lpstr>Long Range Planning  Advisory Committee    final recommendation</vt:lpstr>
      <vt:lpstr>The CIP Review Process</vt:lpstr>
      <vt:lpstr>Committee Introduction</vt:lpstr>
      <vt:lpstr>Committee Introduction (cont.)</vt:lpstr>
      <vt:lpstr>Key highlights</vt:lpstr>
      <vt:lpstr>recommendation</vt:lpstr>
      <vt:lpstr>Redistricting/existing capacity</vt:lpstr>
      <vt:lpstr>LRPAC FY17 – FY21 CIP Recommendation</vt:lpstr>
      <vt:lpstr>Continuation projects (1-6)</vt:lpstr>
      <vt:lpstr>Security improvements</vt:lpstr>
      <vt:lpstr>Security improvements</vt:lpstr>
      <vt:lpstr>Security Improvements</vt:lpstr>
      <vt:lpstr>Red hill elementary</vt:lpstr>
      <vt:lpstr>Red Hill: Previous review cycle summary</vt:lpstr>
      <vt:lpstr>Red Hill Modernization</vt:lpstr>
      <vt:lpstr>Red Hill Modernization</vt:lpstr>
      <vt:lpstr>Red Hill Modernization</vt:lpstr>
      <vt:lpstr>Red Hill Modernization</vt:lpstr>
      <vt:lpstr>Red Hill Modernization</vt:lpstr>
      <vt:lpstr>Red Hill Modernization</vt:lpstr>
      <vt:lpstr>Red Hill Modernization</vt:lpstr>
      <vt:lpstr>Red Hill Modernization</vt:lpstr>
      <vt:lpstr>Red Hill Modernization</vt:lpstr>
      <vt:lpstr>Red Hill Modernization</vt:lpstr>
      <vt:lpstr>Learning space modernization</vt:lpstr>
      <vt:lpstr>Learning Space Modernization</vt:lpstr>
      <vt:lpstr>Learning Space Modernization</vt:lpstr>
      <vt:lpstr>Learning Space Modernization</vt:lpstr>
      <vt:lpstr>Woodbrook elementary  addition, modernization &amp; renovation</vt:lpstr>
      <vt:lpstr>Woodbrook Addition &amp; Modernization</vt:lpstr>
      <vt:lpstr>Woodbrook Addition &amp; Modernization</vt:lpstr>
      <vt:lpstr>Woodbrook Addition &amp; Modernization</vt:lpstr>
      <vt:lpstr>Woodbrook Addition &amp; Modernization</vt:lpstr>
      <vt:lpstr>Woodbrook Addition &amp; Modernization</vt:lpstr>
      <vt:lpstr>Monticello high school addition</vt:lpstr>
      <vt:lpstr>Monticello HS addition</vt:lpstr>
      <vt:lpstr>Monticello HS addition</vt:lpstr>
      <vt:lpstr>Western Albemarle High School renovation &amp; ESA Addition</vt:lpstr>
      <vt:lpstr>WAHS renovation* &amp; ESA Addition</vt:lpstr>
      <vt:lpstr>WAHS renovation &amp; ESA Addition</vt:lpstr>
      <vt:lpstr>Out year projects FY22/23 – FY26/27 </vt:lpstr>
      <vt:lpstr>LRPAC FY17 – FY21 CIP Recommendation</vt:lpstr>
      <vt:lpstr>Financial reality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final recommendation to the school board &amp; superintendent</dc:title>
  <dc:creator>acps</dc:creator>
  <cp:lastModifiedBy>Rosalyn Schmitt</cp:lastModifiedBy>
  <cp:revision>92</cp:revision>
  <cp:lastPrinted>2014-06-26T13:09:24Z</cp:lastPrinted>
  <dcterms:created xsi:type="dcterms:W3CDTF">2014-06-18T20:08:42Z</dcterms:created>
  <dcterms:modified xsi:type="dcterms:W3CDTF">2015-07-08T21:03:25Z</dcterms:modified>
</cp:coreProperties>
</file>